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2" r:id="rId3"/>
    <p:sldId id="264" r:id="rId4"/>
    <p:sldId id="273" r:id="rId5"/>
    <p:sldId id="265" r:id="rId6"/>
    <p:sldId id="258" r:id="rId7"/>
    <p:sldId id="275" r:id="rId8"/>
    <p:sldId id="276" r:id="rId9"/>
    <p:sldId id="267" r:id="rId10"/>
    <p:sldId id="268" r:id="rId11"/>
    <p:sldId id="282" r:id="rId12"/>
    <p:sldId id="283" r:id="rId13"/>
    <p:sldId id="269" r:id="rId14"/>
    <p:sldId id="280" r:id="rId15"/>
    <p:sldId id="281" r:id="rId16"/>
    <p:sldId id="271" r:id="rId17"/>
    <p:sldId id="270" r:id="rId18"/>
    <p:sldId id="274" r:id="rId19"/>
    <p:sldId id="279" r:id="rId20"/>
    <p:sldId id="284" r:id="rId21"/>
    <p:sldId id="285" r:id="rId22"/>
    <p:sldId id="286" r:id="rId23"/>
    <p:sldId id="277" r:id="rId24"/>
    <p:sldId id="278" r:id="rId25"/>
    <p:sldId id="272" r:id="rId26"/>
    <p:sldId id="26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4613"/>
  </p:normalViewPr>
  <p:slideViewPr>
    <p:cSldViewPr snapToGrid="0" snapToObjects="1" showGuides="1">
      <p:cViewPr>
        <p:scale>
          <a:sx n="70" d="100"/>
          <a:sy n="70" d="100"/>
        </p:scale>
        <p:origin x="312" y="41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792850783891251"/>
          <c:y val="0.16980661315635492"/>
          <c:w val="0.47175392654633824"/>
          <c:h val="0.7399249631710541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END OF PLAY 2017 </c:v>
                </c:pt>
              </c:strCache>
            </c:strRef>
          </c:tx>
          <c:explosion val="19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E94-4AF9-B7A8-29F343AC84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6E94-4AF9-B7A8-29F343AC84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E94-4AF9-B7A8-29F343AC840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E94-4AF9-B7A8-29F343AC840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E94-4AF9-B7A8-29F343AC840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6E94-4AF9-B7A8-29F343AC840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E94-4AF9-B7A8-29F343AC840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6E94-4AF9-B7A8-29F343AC8403}"/>
                </c:ext>
              </c:extLst>
            </c:dLbl>
            <c:dLbl>
              <c:idx val="2"/>
              <c:layout>
                <c:manualLayout>
                  <c:x val="-6.8365863417116958E-3"/>
                  <c:y val="4.70815804746960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94-4AF9-B7A8-29F343AC8403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6E94-4AF9-B7A8-29F343AC8403}"/>
                </c:ext>
              </c:extLst>
            </c:dLbl>
            <c:dLbl>
              <c:idx val="4"/>
              <c:layout>
                <c:manualLayout>
                  <c:x val="-6.8365863417116958E-3"/>
                  <c:y val="-5.23128671941066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94-4AF9-B7A8-29F343AC8403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6E94-4AF9-B7A8-29F343AC8403}"/>
                </c:ext>
              </c:extLst>
            </c:dLbl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SCORE </c:v>
                </c:pt>
                <c:pt idx="1">
                  <c:v>TACKLE</c:v>
                </c:pt>
                <c:pt idx="2">
                  <c:v>TAKEAWAY</c:v>
                </c:pt>
                <c:pt idx="3">
                  <c:v>PENALTY </c:v>
                </c:pt>
                <c:pt idx="4">
                  <c:v>OUT OF BOUNDS </c:v>
                </c:pt>
                <c:pt idx="5">
                  <c:v>INCOMPLETE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37</c:v>
                </c:pt>
                <c:pt idx="1">
                  <c:v>516</c:v>
                </c:pt>
                <c:pt idx="2">
                  <c:v>18</c:v>
                </c:pt>
                <c:pt idx="3">
                  <c:v>32</c:v>
                </c:pt>
                <c:pt idx="4">
                  <c:v>31</c:v>
                </c:pt>
                <c:pt idx="5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94-4AF9-B7A8-29F343AC840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56A789-AEA8-4E37-88AF-B95F2B91B651}" type="doc">
      <dgm:prSet loTypeId="urn:microsoft.com/office/officeart/2005/8/layout/cycle2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566C4B9-5995-44B8-B3C5-8A39A8CC4286}">
      <dgm:prSet phldrT="[Text]"/>
      <dgm:spPr/>
      <dgm:t>
        <a:bodyPr/>
        <a:lstStyle/>
        <a:p>
          <a:r>
            <a:rPr lang="en-US" dirty="0"/>
            <a:t>INTRODUCE</a:t>
          </a:r>
        </a:p>
      </dgm:t>
    </dgm:pt>
    <dgm:pt modelId="{EFFB55C4-4A4B-495F-AFCF-9B65A4885208}" type="parTrans" cxnId="{C222418B-7212-4E27-8488-60E77EFD9A51}">
      <dgm:prSet/>
      <dgm:spPr/>
      <dgm:t>
        <a:bodyPr/>
        <a:lstStyle/>
        <a:p>
          <a:endParaRPr lang="en-US"/>
        </a:p>
      </dgm:t>
    </dgm:pt>
    <dgm:pt modelId="{280D1DF5-8A92-49CD-8134-D9AEC8A888F6}" type="sibTrans" cxnId="{C222418B-7212-4E27-8488-60E77EFD9A51}">
      <dgm:prSet/>
      <dgm:spPr/>
      <dgm:t>
        <a:bodyPr/>
        <a:lstStyle/>
        <a:p>
          <a:endParaRPr lang="en-US"/>
        </a:p>
      </dgm:t>
    </dgm:pt>
    <dgm:pt modelId="{A38E6F3B-03F3-49C7-B7AF-2EFE077B1E7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TEACH </a:t>
          </a:r>
        </a:p>
      </dgm:t>
    </dgm:pt>
    <dgm:pt modelId="{A9FCC1C5-2117-4623-8271-8643AD11C9DD}" type="parTrans" cxnId="{B2CAAAC8-08B1-4787-8EE7-6CB65ECC26C2}">
      <dgm:prSet/>
      <dgm:spPr/>
      <dgm:t>
        <a:bodyPr/>
        <a:lstStyle/>
        <a:p>
          <a:endParaRPr lang="en-US"/>
        </a:p>
      </dgm:t>
    </dgm:pt>
    <dgm:pt modelId="{E089C987-C8AC-4696-95E7-FA6AA5420B19}" type="sibTrans" cxnId="{B2CAAAC8-08B1-4787-8EE7-6CB65ECC26C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33CFB21-9E7F-4F09-857C-22BDC1A62C85}">
      <dgm:prSet phldrT="[Text]"/>
      <dgm:spPr/>
      <dgm:t>
        <a:bodyPr/>
        <a:lstStyle/>
        <a:p>
          <a:r>
            <a:rPr lang="en-US" dirty="0"/>
            <a:t>COMPETE </a:t>
          </a:r>
        </a:p>
        <a:p>
          <a:r>
            <a:rPr lang="en-US" dirty="0"/>
            <a:t>&amp;</a:t>
          </a:r>
        </a:p>
        <a:p>
          <a:r>
            <a:rPr lang="en-US" dirty="0"/>
            <a:t>CORRECT </a:t>
          </a:r>
        </a:p>
      </dgm:t>
    </dgm:pt>
    <dgm:pt modelId="{112F59E7-D691-4809-BCC2-D321C772B541}" type="parTrans" cxnId="{316EC072-6AFE-4E49-82F4-398A2BE43137}">
      <dgm:prSet/>
      <dgm:spPr/>
      <dgm:t>
        <a:bodyPr/>
        <a:lstStyle/>
        <a:p>
          <a:endParaRPr lang="en-US"/>
        </a:p>
      </dgm:t>
    </dgm:pt>
    <dgm:pt modelId="{8A8D47BF-5572-4E1A-8B3E-44B2C99B0583}" type="sibTrans" cxnId="{316EC072-6AFE-4E49-82F4-398A2BE43137}">
      <dgm:prSet/>
      <dgm:spPr/>
      <dgm:t>
        <a:bodyPr/>
        <a:lstStyle/>
        <a:p>
          <a:endParaRPr lang="en-US"/>
        </a:p>
      </dgm:t>
    </dgm:pt>
    <dgm:pt modelId="{19533097-D3C0-419D-BE28-2DA537B4526A}">
      <dgm:prSet phldrT="[Text]"/>
      <dgm:spPr/>
      <dgm:t>
        <a:bodyPr/>
        <a:lstStyle/>
        <a:p>
          <a:r>
            <a:rPr lang="en-US" dirty="0"/>
            <a:t>EDUCATE</a:t>
          </a:r>
        </a:p>
        <a:p>
          <a:r>
            <a:rPr lang="en-US" dirty="0"/>
            <a:t> &amp;</a:t>
          </a:r>
        </a:p>
        <a:p>
          <a:r>
            <a:rPr lang="en-US" dirty="0"/>
            <a:t>EVALUATE</a:t>
          </a:r>
        </a:p>
      </dgm:t>
    </dgm:pt>
    <dgm:pt modelId="{00D34115-C640-4359-ACAA-3B74D987480B}" type="parTrans" cxnId="{8323E75A-1454-46D1-A272-4547CC8B4020}">
      <dgm:prSet/>
      <dgm:spPr/>
      <dgm:t>
        <a:bodyPr/>
        <a:lstStyle/>
        <a:p>
          <a:endParaRPr lang="en-US"/>
        </a:p>
      </dgm:t>
    </dgm:pt>
    <dgm:pt modelId="{9E6FAE3B-E7D1-4C87-80B4-CF720855BEA4}" type="sibTrans" cxnId="{8323E75A-1454-46D1-A272-4547CC8B4020}">
      <dgm:prSet/>
      <dgm:spPr/>
      <dgm:t>
        <a:bodyPr/>
        <a:lstStyle/>
        <a:p>
          <a:endParaRPr lang="en-US"/>
        </a:p>
      </dgm:t>
    </dgm:pt>
    <dgm:pt modelId="{ABE14D55-0033-41C8-B2AF-B8C3635EACB2}" type="pres">
      <dgm:prSet presAssocID="{A156A789-AEA8-4E37-88AF-B95F2B91B651}" presName="cycle" presStyleCnt="0">
        <dgm:presLayoutVars>
          <dgm:dir/>
          <dgm:resizeHandles val="exact"/>
        </dgm:presLayoutVars>
      </dgm:prSet>
      <dgm:spPr/>
    </dgm:pt>
    <dgm:pt modelId="{71170A8F-D96C-4D72-8081-12EFEEBCF5D5}" type="pres">
      <dgm:prSet presAssocID="{A566C4B9-5995-44B8-B3C5-8A39A8CC4286}" presName="node" presStyleLbl="node1" presStyleIdx="0" presStyleCnt="4">
        <dgm:presLayoutVars>
          <dgm:bulletEnabled val="1"/>
        </dgm:presLayoutVars>
      </dgm:prSet>
      <dgm:spPr/>
    </dgm:pt>
    <dgm:pt modelId="{140625D2-AFE6-4673-A1CF-D55E31A50624}" type="pres">
      <dgm:prSet presAssocID="{280D1DF5-8A92-49CD-8134-D9AEC8A888F6}" presName="sibTrans" presStyleLbl="sibTrans2D1" presStyleIdx="0" presStyleCnt="4"/>
      <dgm:spPr/>
    </dgm:pt>
    <dgm:pt modelId="{F32FDCA1-60F8-46B3-A8EC-04D656BB754D}" type="pres">
      <dgm:prSet presAssocID="{280D1DF5-8A92-49CD-8134-D9AEC8A888F6}" presName="connectorText" presStyleLbl="sibTrans2D1" presStyleIdx="0" presStyleCnt="4"/>
      <dgm:spPr/>
    </dgm:pt>
    <dgm:pt modelId="{ECEE054C-7332-4474-945E-26321E24D45F}" type="pres">
      <dgm:prSet presAssocID="{A38E6F3B-03F3-49C7-B7AF-2EFE077B1E7E}" presName="node" presStyleLbl="node1" presStyleIdx="1" presStyleCnt="4">
        <dgm:presLayoutVars>
          <dgm:bulletEnabled val="1"/>
        </dgm:presLayoutVars>
      </dgm:prSet>
      <dgm:spPr/>
    </dgm:pt>
    <dgm:pt modelId="{DFAB43C3-31C5-4955-8F86-60DC37CA06FF}" type="pres">
      <dgm:prSet presAssocID="{E089C987-C8AC-4696-95E7-FA6AA5420B19}" presName="sibTrans" presStyleLbl="sibTrans2D1" presStyleIdx="1" presStyleCnt="4"/>
      <dgm:spPr/>
    </dgm:pt>
    <dgm:pt modelId="{D5EE87EE-8247-475A-B8F3-5EB8A503DDCE}" type="pres">
      <dgm:prSet presAssocID="{E089C987-C8AC-4696-95E7-FA6AA5420B19}" presName="connectorText" presStyleLbl="sibTrans2D1" presStyleIdx="1" presStyleCnt="4"/>
      <dgm:spPr/>
    </dgm:pt>
    <dgm:pt modelId="{D8549D74-983B-4585-B7BD-B097FD9278F1}" type="pres">
      <dgm:prSet presAssocID="{833CFB21-9E7F-4F09-857C-22BDC1A62C85}" presName="node" presStyleLbl="node1" presStyleIdx="2" presStyleCnt="4">
        <dgm:presLayoutVars>
          <dgm:bulletEnabled val="1"/>
        </dgm:presLayoutVars>
      </dgm:prSet>
      <dgm:spPr/>
    </dgm:pt>
    <dgm:pt modelId="{8026FC34-988D-4F38-8324-933A35AE8F81}" type="pres">
      <dgm:prSet presAssocID="{8A8D47BF-5572-4E1A-8B3E-44B2C99B0583}" presName="sibTrans" presStyleLbl="sibTrans2D1" presStyleIdx="2" presStyleCnt="4"/>
      <dgm:spPr/>
    </dgm:pt>
    <dgm:pt modelId="{63FEA485-552D-45CE-B372-3EEF3ABEBE2E}" type="pres">
      <dgm:prSet presAssocID="{8A8D47BF-5572-4E1A-8B3E-44B2C99B0583}" presName="connectorText" presStyleLbl="sibTrans2D1" presStyleIdx="2" presStyleCnt="4"/>
      <dgm:spPr/>
    </dgm:pt>
    <dgm:pt modelId="{7DDB38A9-F9A6-47D0-825C-6BBCF948368D}" type="pres">
      <dgm:prSet presAssocID="{19533097-D3C0-419D-BE28-2DA537B4526A}" presName="node" presStyleLbl="node1" presStyleIdx="3" presStyleCnt="4">
        <dgm:presLayoutVars>
          <dgm:bulletEnabled val="1"/>
        </dgm:presLayoutVars>
      </dgm:prSet>
      <dgm:spPr/>
    </dgm:pt>
    <dgm:pt modelId="{A4E09307-2780-429C-9BCB-80E44E967E7B}" type="pres">
      <dgm:prSet presAssocID="{9E6FAE3B-E7D1-4C87-80B4-CF720855BEA4}" presName="sibTrans" presStyleLbl="sibTrans2D1" presStyleIdx="3" presStyleCnt="4"/>
      <dgm:spPr/>
    </dgm:pt>
    <dgm:pt modelId="{6AD34932-7B49-40C0-8198-331717B681A2}" type="pres">
      <dgm:prSet presAssocID="{9E6FAE3B-E7D1-4C87-80B4-CF720855BEA4}" presName="connectorText" presStyleLbl="sibTrans2D1" presStyleIdx="3" presStyleCnt="4"/>
      <dgm:spPr/>
    </dgm:pt>
  </dgm:ptLst>
  <dgm:cxnLst>
    <dgm:cxn modelId="{0B31510D-165C-4ECC-A69A-B0ED080BFED1}" type="presOf" srcId="{280D1DF5-8A92-49CD-8134-D9AEC8A888F6}" destId="{F32FDCA1-60F8-46B3-A8EC-04D656BB754D}" srcOrd="1" destOrd="0" presId="urn:microsoft.com/office/officeart/2005/8/layout/cycle2"/>
    <dgm:cxn modelId="{57507B2E-A5AE-45A3-92DF-A2CFC1DAF994}" type="presOf" srcId="{A156A789-AEA8-4E37-88AF-B95F2B91B651}" destId="{ABE14D55-0033-41C8-B2AF-B8C3635EACB2}" srcOrd="0" destOrd="0" presId="urn:microsoft.com/office/officeart/2005/8/layout/cycle2"/>
    <dgm:cxn modelId="{FACFCC2F-193E-4BAC-B1DC-FC210393D759}" type="presOf" srcId="{E089C987-C8AC-4696-95E7-FA6AA5420B19}" destId="{D5EE87EE-8247-475A-B8F3-5EB8A503DDCE}" srcOrd="1" destOrd="0" presId="urn:microsoft.com/office/officeart/2005/8/layout/cycle2"/>
    <dgm:cxn modelId="{F8E40133-BE85-479B-9166-72206EE07DAC}" type="presOf" srcId="{833CFB21-9E7F-4F09-857C-22BDC1A62C85}" destId="{D8549D74-983B-4585-B7BD-B097FD9278F1}" srcOrd="0" destOrd="0" presId="urn:microsoft.com/office/officeart/2005/8/layout/cycle2"/>
    <dgm:cxn modelId="{50AE8F35-0383-4115-A7D0-E298D56256F1}" type="presOf" srcId="{8A8D47BF-5572-4E1A-8B3E-44B2C99B0583}" destId="{63FEA485-552D-45CE-B372-3EEF3ABEBE2E}" srcOrd="1" destOrd="0" presId="urn:microsoft.com/office/officeart/2005/8/layout/cycle2"/>
    <dgm:cxn modelId="{BC2F6342-F3BB-45A3-B3F6-ADF8C46D995B}" type="presOf" srcId="{8A8D47BF-5572-4E1A-8B3E-44B2C99B0583}" destId="{8026FC34-988D-4F38-8324-933A35AE8F81}" srcOrd="0" destOrd="0" presId="urn:microsoft.com/office/officeart/2005/8/layout/cycle2"/>
    <dgm:cxn modelId="{BA76A444-38E8-4CB0-AB87-FB2B19FDEE01}" type="presOf" srcId="{9E6FAE3B-E7D1-4C87-80B4-CF720855BEA4}" destId="{6AD34932-7B49-40C0-8198-331717B681A2}" srcOrd="1" destOrd="0" presId="urn:microsoft.com/office/officeart/2005/8/layout/cycle2"/>
    <dgm:cxn modelId="{316EC072-6AFE-4E49-82F4-398A2BE43137}" srcId="{A156A789-AEA8-4E37-88AF-B95F2B91B651}" destId="{833CFB21-9E7F-4F09-857C-22BDC1A62C85}" srcOrd="2" destOrd="0" parTransId="{112F59E7-D691-4809-BCC2-D321C772B541}" sibTransId="{8A8D47BF-5572-4E1A-8B3E-44B2C99B0583}"/>
    <dgm:cxn modelId="{26B81273-9A66-4D87-95C1-A2FCFD4DE58B}" type="presOf" srcId="{280D1DF5-8A92-49CD-8134-D9AEC8A888F6}" destId="{140625D2-AFE6-4673-A1CF-D55E31A50624}" srcOrd="0" destOrd="0" presId="urn:microsoft.com/office/officeart/2005/8/layout/cycle2"/>
    <dgm:cxn modelId="{39F33473-FEE2-46B0-B2F7-1BAB87CA46D9}" type="presOf" srcId="{A38E6F3B-03F3-49C7-B7AF-2EFE077B1E7E}" destId="{ECEE054C-7332-4474-945E-26321E24D45F}" srcOrd="0" destOrd="0" presId="urn:microsoft.com/office/officeart/2005/8/layout/cycle2"/>
    <dgm:cxn modelId="{8323E75A-1454-46D1-A272-4547CC8B4020}" srcId="{A156A789-AEA8-4E37-88AF-B95F2B91B651}" destId="{19533097-D3C0-419D-BE28-2DA537B4526A}" srcOrd="3" destOrd="0" parTransId="{00D34115-C640-4359-ACAA-3B74D987480B}" sibTransId="{9E6FAE3B-E7D1-4C87-80B4-CF720855BEA4}"/>
    <dgm:cxn modelId="{246A1484-D8AE-4536-9815-AF69B17F00D0}" type="presOf" srcId="{19533097-D3C0-419D-BE28-2DA537B4526A}" destId="{7DDB38A9-F9A6-47D0-825C-6BBCF948368D}" srcOrd="0" destOrd="0" presId="urn:microsoft.com/office/officeart/2005/8/layout/cycle2"/>
    <dgm:cxn modelId="{C222418B-7212-4E27-8488-60E77EFD9A51}" srcId="{A156A789-AEA8-4E37-88AF-B95F2B91B651}" destId="{A566C4B9-5995-44B8-B3C5-8A39A8CC4286}" srcOrd="0" destOrd="0" parTransId="{EFFB55C4-4A4B-495F-AFCF-9B65A4885208}" sibTransId="{280D1DF5-8A92-49CD-8134-D9AEC8A888F6}"/>
    <dgm:cxn modelId="{108D4D96-AA7C-4F86-9201-C3BF200DF62F}" type="presOf" srcId="{E089C987-C8AC-4696-95E7-FA6AA5420B19}" destId="{DFAB43C3-31C5-4955-8F86-60DC37CA06FF}" srcOrd="0" destOrd="0" presId="urn:microsoft.com/office/officeart/2005/8/layout/cycle2"/>
    <dgm:cxn modelId="{B2CAAAC8-08B1-4787-8EE7-6CB65ECC26C2}" srcId="{A156A789-AEA8-4E37-88AF-B95F2B91B651}" destId="{A38E6F3B-03F3-49C7-B7AF-2EFE077B1E7E}" srcOrd="1" destOrd="0" parTransId="{A9FCC1C5-2117-4623-8271-8643AD11C9DD}" sibTransId="{E089C987-C8AC-4696-95E7-FA6AA5420B19}"/>
    <dgm:cxn modelId="{15D9CBD5-882C-46C2-972B-815662A48017}" type="presOf" srcId="{A566C4B9-5995-44B8-B3C5-8A39A8CC4286}" destId="{71170A8F-D96C-4D72-8081-12EFEEBCF5D5}" srcOrd="0" destOrd="0" presId="urn:microsoft.com/office/officeart/2005/8/layout/cycle2"/>
    <dgm:cxn modelId="{10E481E7-1885-4523-8EEE-F156149C858F}" type="presOf" srcId="{9E6FAE3B-E7D1-4C87-80B4-CF720855BEA4}" destId="{A4E09307-2780-429C-9BCB-80E44E967E7B}" srcOrd="0" destOrd="0" presId="urn:microsoft.com/office/officeart/2005/8/layout/cycle2"/>
    <dgm:cxn modelId="{5EFA071C-4E8B-42D2-9B25-125CFEF4E475}" type="presParOf" srcId="{ABE14D55-0033-41C8-B2AF-B8C3635EACB2}" destId="{71170A8F-D96C-4D72-8081-12EFEEBCF5D5}" srcOrd="0" destOrd="0" presId="urn:microsoft.com/office/officeart/2005/8/layout/cycle2"/>
    <dgm:cxn modelId="{CFA88CB8-7747-4C56-B5E7-EEF209C6F467}" type="presParOf" srcId="{ABE14D55-0033-41C8-B2AF-B8C3635EACB2}" destId="{140625D2-AFE6-4673-A1CF-D55E31A50624}" srcOrd="1" destOrd="0" presId="urn:microsoft.com/office/officeart/2005/8/layout/cycle2"/>
    <dgm:cxn modelId="{DF451928-36F0-4E26-880F-E03F46F75126}" type="presParOf" srcId="{140625D2-AFE6-4673-A1CF-D55E31A50624}" destId="{F32FDCA1-60F8-46B3-A8EC-04D656BB754D}" srcOrd="0" destOrd="0" presId="urn:microsoft.com/office/officeart/2005/8/layout/cycle2"/>
    <dgm:cxn modelId="{D19AD411-44F9-4AFD-9CCF-543E9C2A6793}" type="presParOf" srcId="{ABE14D55-0033-41C8-B2AF-B8C3635EACB2}" destId="{ECEE054C-7332-4474-945E-26321E24D45F}" srcOrd="2" destOrd="0" presId="urn:microsoft.com/office/officeart/2005/8/layout/cycle2"/>
    <dgm:cxn modelId="{773292BE-C6A8-42E4-B98B-776B56FED857}" type="presParOf" srcId="{ABE14D55-0033-41C8-B2AF-B8C3635EACB2}" destId="{DFAB43C3-31C5-4955-8F86-60DC37CA06FF}" srcOrd="3" destOrd="0" presId="urn:microsoft.com/office/officeart/2005/8/layout/cycle2"/>
    <dgm:cxn modelId="{6A9C8844-C7C3-4F5A-A160-5F4656A6AA65}" type="presParOf" srcId="{DFAB43C3-31C5-4955-8F86-60DC37CA06FF}" destId="{D5EE87EE-8247-475A-B8F3-5EB8A503DDCE}" srcOrd="0" destOrd="0" presId="urn:microsoft.com/office/officeart/2005/8/layout/cycle2"/>
    <dgm:cxn modelId="{321737EE-F47E-4C27-B8FA-83599C3AE6A4}" type="presParOf" srcId="{ABE14D55-0033-41C8-B2AF-B8C3635EACB2}" destId="{D8549D74-983B-4585-B7BD-B097FD9278F1}" srcOrd="4" destOrd="0" presId="urn:microsoft.com/office/officeart/2005/8/layout/cycle2"/>
    <dgm:cxn modelId="{F8040568-F05D-4C8D-AA3D-338B84B2501A}" type="presParOf" srcId="{ABE14D55-0033-41C8-B2AF-B8C3635EACB2}" destId="{8026FC34-988D-4F38-8324-933A35AE8F81}" srcOrd="5" destOrd="0" presId="urn:microsoft.com/office/officeart/2005/8/layout/cycle2"/>
    <dgm:cxn modelId="{7177D7E3-91D5-4DD3-9E95-F5B8F6CF8A27}" type="presParOf" srcId="{8026FC34-988D-4F38-8324-933A35AE8F81}" destId="{63FEA485-552D-45CE-B372-3EEF3ABEBE2E}" srcOrd="0" destOrd="0" presId="urn:microsoft.com/office/officeart/2005/8/layout/cycle2"/>
    <dgm:cxn modelId="{D8751A2E-7A1E-4FF3-91EC-93CB98FFAE93}" type="presParOf" srcId="{ABE14D55-0033-41C8-B2AF-B8C3635EACB2}" destId="{7DDB38A9-F9A6-47D0-825C-6BBCF948368D}" srcOrd="6" destOrd="0" presId="urn:microsoft.com/office/officeart/2005/8/layout/cycle2"/>
    <dgm:cxn modelId="{14CD8522-121F-4A79-B291-9E5865B0198A}" type="presParOf" srcId="{ABE14D55-0033-41C8-B2AF-B8C3635EACB2}" destId="{A4E09307-2780-429C-9BCB-80E44E967E7B}" srcOrd="7" destOrd="0" presId="urn:microsoft.com/office/officeart/2005/8/layout/cycle2"/>
    <dgm:cxn modelId="{B2A7D6C2-2070-40BD-AA5B-46265C8CBA02}" type="presParOf" srcId="{A4E09307-2780-429C-9BCB-80E44E967E7B}" destId="{6AD34932-7B49-40C0-8198-331717B681A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70A8F-D96C-4D72-8081-12EFEEBCF5D5}">
      <dsp:nvSpPr>
        <dsp:cNvPr id="0" name=""/>
        <dsp:cNvSpPr/>
      </dsp:nvSpPr>
      <dsp:spPr>
        <a:xfrm>
          <a:off x="3597259" y="577"/>
          <a:ext cx="1784380" cy="178438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INTRODUCE</a:t>
          </a:r>
        </a:p>
      </dsp:txBody>
      <dsp:txXfrm>
        <a:off x="3858575" y="261893"/>
        <a:ext cx="1261748" cy="1261748"/>
      </dsp:txXfrm>
    </dsp:sp>
    <dsp:sp modelId="{140625D2-AFE6-4673-A1CF-D55E31A50624}">
      <dsp:nvSpPr>
        <dsp:cNvPr id="0" name=""/>
        <dsp:cNvSpPr/>
      </dsp:nvSpPr>
      <dsp:spPr>
        <a:xfrm rot="2700000">
          <a:off x="5190115" y="1529597"/>
          <a:ext cx="474555" cy="6022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5210964" y="1599709"/>
        <a:ext cx="332189" cy="361336"/>
      </dsp:txXfrm>
    </dsp:sp>
    <dsp:sp modelId="{ECEE054C-7332-4474-945E-26321E24D45F}">
      <dsp:nvSpPr>
        <dsp:cNvPr id="0" name=""/>
        <dsp:cNvSpPr/>
      </dsp:nvSpPr>
      <dsp:spPr>
        <a:xfrm>
          <a:off x="5492141" y="1895459"/>
          <a:ext cx="1784380" cy="1784380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TEACH </a:t>
          </a:r>
        </a:p>
      </dsp:txBody>
      <dsp:txXfrm>
        <a:off x="5753457" y="2156775"/>
        <a:ext cx="1261748" cy="1261748"/>
      </dsp:txXfrm>
    </dsp:sp>
    <dsp:sp modelId="{DFAB43C3-31C5-4955-8F86-60DC37CA06FF}">
      <dsp:nvSpPr>
        <dsp:cNvPr id="0" name=""/>
        <dsp:cNvSpPr/>
      </dsp:nvSpPr>
      <dsp:spPr>
        <a:xfrm rot="8100000">
          <a:off x="5209110" y="3424479"/>
          <a:ext cx="474555" cy="6022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5330627" y="3494591"/>
        <a:ext cx="332189" cy="361336"/>
      </dsp:txXfrm>
    </dsp:sp>
    <dsp:sp modelId="{D8549D74-983B-4585-B7BD-B097FD9278F1}">
      <dsp:nvSpPr>
        <dsp:cNvPr id="0" name=""/>
        <dsp:cNvSpPr/>
      </dsp:nvSpPr>
      <dsp:spPr>
        <a:xfrm>
          <a:off x="3597259" y="3790342"/>
          <a:ext cx="1784380" cy="17843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COMPETE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&amp;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CORRECT </a:t>
          </a:r>
        </a:p>
      </dsp:txBody>
      <dsp:txXfrm>
        <a:off x="3858575" y="4051658"/>
        <a:ext cx="1261748" cy="1261748"/>
      </dsp:txXfrm>
    </dsp:sp>
    <dsp:sp modelId="{8026FC34-988D-4F38-8324-933A35AE8F81}">
      <dsp:nvSpPr>
        <dsp:cNvPr id="0" name=""/>
        <dsp:cNvSpPr/>
      </dsp:nvSpPr>
      <dsp:spPr>
        <a:xfrm rot="13500000">
          <a:off x="3314227" y="3443474"/>
          <a:ext cx="474555" cy="6022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3435744" y="3614254"/>
        <a:ext cx="332189" cy="361336"/>
      </dsp:txXfrm>
    </dsp:sp>
    <dsp:sp modelId="{7DDB38A9-F9A6-47D0-825C-6BBCF948368D}">
      <dsp:nvSpPr>
        <dsp:cNvPr id="0" name=""/>
        <dsp:cNvSpPr/>
      </dsp:nvSpPr>
      <dsp:spPr>
        <a:xfrm>
          <a:off x="1702376" y="1895459"/>
          <a:ext cx="1784380" cy="178438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EDUCATE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&amp;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EVALUATE</a:t>
          </a:r>
        </a:p>
      </dsp:txBody>
      <dsp:txXfrm>
        <a:off x="1963692" y="2156775"/>
        <a:ext cx="1261748" cy="1261748"/>
      </dsp:txXfrm>
    </dsp:sp>
    <dsp:sp modelId="{A4E09307-2780-429C-9BCB-80E44E967E7B}">
      <dsp:nvSpPr>
        <dsp:cNvPr id="0" name=""/>
        <dsp:cNvSpPr/>
      </dsp:nvSpPr>
      <dsp:spPr>
        <a:xfrm rot="18900000">
          <a:off x="3295233" y="1548591"/>
          <a:ext cx="474555" cy="6022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316082" y="1719371"/>
        <a:ext cx="332189" cy="361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09700"/>
            <a:ext cx="9144000" cy="2100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270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2391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81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743199"/>
            <a:ext cx="5181600" cy="3433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743199"/>
            <a:ext cx="5181600" cy="3433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54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4937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824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648075"/>
            <a:ext cx="5157787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824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648075"/>
            <a:ext cx="5183188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253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13552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112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9446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394461"/>
            <a:ext cx="6172200" cy="39395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994660"/>
            <a:ext cx="3932237" cy="23393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429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28" y="145669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67948" y="1444625"/>
            <a:ext cx="6172200" cy="4416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3128" y="3056890"/>
            <a:ext cx="3932237" cy="28041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39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"/>
            <a:ext cx="12192000" cy="69003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3725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1079" y="2719526"/>
            <a:ext cx="10515600" cy="3264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824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rgbClr val="122448"/>
          </a:solidFill>
          <a:latin typeface="AlternateGotNo3DOT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chemeClr val="tx1">
              <a:lumMod val="50000"/>
              <a:lumOff val="50000"/>
            </a:schemeClr>
          </a:solidFill>
          <a:latin typeface="Fira Sans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tx1">
              <a:lumMod val="50000"/>
              <a:lumOff val="50000"/>
            </a:schemeClr>
          </a:solidFill>
          <a:latin typeface="Fira Sans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tx1">
              <a:lumMod val="50000"/>
              <a:lumOff val="50000"/>
            </a:schemeClr>
          </a:solidFill>
          <a:latin typeface="Fira Sans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50000"/>
              <a:lumOff val="50000"/>
            </a:schemeClr>
          </a:solidFill>
          <a:latin typeface="Fira Sans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tx1">
              <a:lumMod val="50000"/>
              <a:lumOff val="50000"/>
            </a:schemeClr>
          </a:solidFill>
          <a:latin typeface="Fira Sans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09700"/>
            <a:ext cx="12192000" cy="2100262"/>
          </a:xfrm>
        </p:spPr>
        <p:txBody>
          <a:bodyPr>
            <a:normAutofit/>
          </a:bodyPr>
          <a:lstStyle/>
          <a:p>
            <a:r>
              <a:rPr lang="en-US" sz="6600" dirty="0"/>
              <a:t>Developing A YEAR ROUND TACKLING PROGRAM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224" y="4001532"/>
            <a:ext cx="9562976" cy="2297667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>
                <a:solidFill>
                  <a:srgbClr val="122448"/>
                </a:solidFill>
              </a:rPr>
              <a:t>Vince DiGaetano</a:t>
            </a:r>
          </a:p>
          <a:p>
            <a:r>
              <a:rPr lang="en-US" sz="3600" dirty="0">
                <a:solidFill>
                  <a:srgbClr val="122448"/>
                </a:solidFill>
              </a:rPr>
              <a:t>Wagner College, Defensive Assistant </a:t>
            </a:r>
          </a:p>
          <a:p>
            <a:r>
              <a:rPr lang="en-US" sz="3600" dirty="0">
                <a:solidFill>
                  <a:srgbClr val="122448"/>
                </a:solidFill>
              </a:rPr>
              <a:t>USA Football, Heads Up Football,  Regional Master Trainer </a:t>
            </a:r>
          </a:p>
          <a:p>
            <a:r>
              <a:rPr lang="en-US" sz="3600" dirty="0">
                <a:solidFill>
                  <a:srgbClr val="122448"/>
                </a:solidFill>
              </a:rPr>
              <a:t>@</a:t>
            </a:r>
            <a:r>
              <a:rPr lang="en-US" sz="3600" dirty="0" err="1">
                <a:solidFill>
                  <a:srgbClr val="122448"/>
                </a:solidFill>
              </a:rPr>
              <a:t>CoachDig</a:t>
            </a:r>
            <a:r>
              <a:rPr lang="en-US" sz="3600" dirty="0">
                <a:solidFill>
                  <a:srgbClr val="122448"/>
                </a:solidFill>
              </a:rPr>
              <a:t> </a:t>
            </a:r>
          </a:p>
          <a:p>
            <a:r>
              <a:rPr lang="en-US" sz="3600" dirty="0">
                <a:solidFill>
                  <a:srgbClr val="122448"/>
                </a:solidFill>
              </a:rPr>
              <a:t>@</a:t>
            </a:r>
            <a:r>
              <a:rPr lang="en-US" sz="3600" dirty="0" err="1">
                <a:solidFill>
                  <a:srgbClr val="122448"/>
                </a:solidFill>
              </a:rPr>
              <a:t>Wagner_Football</a:t>
            </a:r>
            <a:r>
              <a:rPr lang="en-US" sz="3600" dirty="0">
                <a:solidFill>
                  <a:srgbClr val="122448"/>
                </a:solidFill>
              </a:rPr>
              <a:t> </a:t>
            </a:r>
            <a:endParaRPr lang="en-US" dirty="0">
              <a:solidFill>
                <a:srgbClr val="122448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64655C-CA89-4A80-9143-1446176D9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167" y="5327095"/>
            <a:ext cx="1344362" cy="7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96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A768AA-0E46-4BB7-A6F4-D58ABE08C63C}"/>
              </a:ext>
            </a:extLst>
          </p:cNvPr>
          <p:cNvSpPr txBox="1">
            <a:spLocks/>
          </p:cNvSpPr>
          <p:nvPr/>
        </p:nvSpPr>
        <p:spPr>
          <a:xfrm>
            <a:off x="-790113" y="-1475543"/>
            <a:ext cx="121920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/>
              <a:t>Developing A YEAR ROUND TACKLING PROGRAM </a:t>
            </a:r>
            <a:endParaRPr lang="en-US" sz="4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1F8103-87F8-4335-9C9A-7BA8C471362D}"/>
              </a:ext>
            </a:extLst>
          </p:cNvPr>
          <p:cNvSpPr txBox="1">
            <a:spLocks/>
          </p:cNvSpPr>
          <p:nvPr/>
        </p:nvSpPr>
        <p:spPr>
          <a:xfrm>
            <a:off x="0" y="1499393"/>
            <a:ext cx="120777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DEFENSIVE LINE/OUTSIDE LINEBACKERS </a:t>
            </a:r>
          </a:p>
          <a:p>
            <a:pPr algn="l"/>
            <a:endParaRPr lang="en-US" sz="4000" dirty="0"/>
          </a:p>
          <a:p>
            <a:pPr algn="l"/>
            <a:r>
              <a:rPr lang="en-US" sz="4000" dirty="0"/>
              <a:t>Characteristics: PLAY CLOSER TO BALL TAKE ON BLOCKER ALMOST EVERY PLAY </a:t>
            </a:r>
          </a:p>
          <a:p>
            <a:pPr algn="l"/>
            <a:endParaRPr lang="en-US" sz="4000" dirty="0"/>
          </a:p>
          <a:p>
            <a:pPr algn="l"/>
            <a:r>
              <a:rPr lang="en-US" sz="4000" dirty="0"/>
              <a:t>MAIN FOCUS: ONE ARM TACKLING </a:t>
            </a:r>
          </a:p>
        </p:txBody>
      </p:sp>
    </p:spTree>
    <p:extLst>
      <p:ext uri="{BB962C8B-B14F-4D97-AF65-F5344CB8AC3E}">
        <p14:creationId xmlns:p14="http://schemas.microsoft.com/office/powerpoint/2010/main" val="1341644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A768AA-0E46-4BB7-A6F4-D58ABE08C63C}"/>
              </a:ext>
            </a:extLst>
          </p:cNvPr>
          <p:cNvSpPr txBox="1">
            <a:spLocks/>
          </p:cNvSpPr>
          <p:nvPr/>
        </p:nvSpPr>
        <p:spPr>
          <a:xfrm>
            <a:off x="-790113" y="-1475543"/>
            <a:ext cx="121920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/>
              <a:t>Developing A YEAR ROUND TACKLING PROGRAM </a:t>
            </a:r>
            <a:endParaRPr lang="en-US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5A8A36-72A7-4E53-BD8F-B2597CF3C464}"/>
              </a:ext>
            </a:extLst>
          </p:cNvPr>
          <p:cNvSpPr txBox="1">
            <a:spLocks/>
          </p:cNvSpPr>
          <p:nvPr/>
        </p:nvSpPr>
        <p:spPr>
          <a:xfrm>
            <a:off x="0" y="1499393"/>
            <a:ext cx="120777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 </a:t>
            </a:r>
          </a:p>
          <a:p>
            <a:r>
              <a:rPr lang="en-US" sz="4000" dirty="0"/>
              <a:t>One arm tear </a:t>
            </a:r>
          </a:p>
          <a:p>
            <a:r>
              <a:rPr lang="en-US" sz="4000" dirty="0"/>
              <a:t>(PRACTICE FILM)  </a:t>
            </a:r>
          </a:p>
        </p:txBody>
      </p:sp>
    </p:spTree>
    <p:extLst>
      <p:ext uri="{BB962C8B-B14F-4D97-AF65-F5344CB8AC3E}">
        <p14:creationId xmlns:p14="http://schemas.microsoft.com/office/powerpoint/2010/main" val="431623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A768AA-0E46-4BB7-A6F4-D58ABE08C63C}"/>
              </a:ext>
            </a:extLst>
          </p:cNvPr>
          <p:cNvSpPr txBox="1">
            <a:spLocks/>
          </p:cNvSpPr>
          <p:nvPr/>
        </p:nvSpPr>
        <p:spPr>
          <a:xfrm>
            <a:off x="-790113" y="-1475543"/>
            <a:ext cx="121920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/>
              <a:t>Developing A YEAR ROUND TACKLING PROGRAM </a:t>
            </a:r>
            <a:endParaRPr lang="en-US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5A8A36-72A7-4E53-BD8F-B2597CF3C464}"/>
              </a:ext>
            </a:extLst>
          </p:cNvPr>
          <p:cNvSpPr txBox="1">
            <a:spLocks/>
          </p:cNvSpPr>
          <p:nvPr/>
        </p:nvSpPr>
        <p:spPr>
          <a:xfrm>
            <a:off x="0" y="1499393"/>
            <a:ext cx="120777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 </a:t>
            </a:r>
          </a:p>
          <a:p>
            <a:r>
              <a:rPr lang="en-US" sz="4000" dirty="0"/>
              <a:t>One arm tear </a:t>
            </a:r>
          </a:p>
          <a:p>
            <a:r>
              <a:rPr lang="en-US" sz="4000" dirty="0"/>
              <a:t>(game FILM)  </a:t>
            </a:r>
          </a:p>
        </p:txBody>
      </p:sp>
    </p:spTree>
    <p:extLst>
      <p:ext uri="{BB962C8B-B14F-4D97-AF65-F5344CB8AC3E}">
        <p14:creationId xmlns:p14="http://schemas.microsoft.com/office/powerpoint/2010/main" val="2197720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A768AA-0E46-4BB7-A6F4-D58ABE08C63C}"/>
              </a:ext>
            </a:extLst>
          </p:cNvPr>
          <p:cNvSpPr txBox="1">
            <a:spLocks/>
          </p:cNvSpPr>
          <p:nvPr/>
        </p:nvSpPr>
        <p:spPr>
          <a:xfrm>
            <a:off x="-790113" y="-1475543"/>
            <a:ext cx="121920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/>
              <a:t>Developing A YEAR ROUND TACKLING PROGRAM </a:t>
            </a:r>
            <a:endParaRPr lang="en-US" sz="4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1F8103-87F8-4335-9C9A-7BA8C471362D}"/>
              </a:ext>
            </a:extLst>
          </p:cNvPr>
          <p:cNvSpPr txBox="1">
            <a:spLocks/>
          </p:cNvSpPr>
          <p:nvPr/>
        </p:nvSpPr>
        <p:spPr>
          <a:xfrm>
            <a:off x="0" y="1499393"/>
            <a:ext cx="120777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INSIDE LINEBACKERS </a:t>
            </a:r>
          </a:p>
          <a:p>
            <a:pPr algn="l"/>
            <a:endParaRPr lang="en-US" sz="4000" dirty="0"/>
          </a:p>
          <a:p>
            <a:pPr algn="l"/>
            <a:r>
              <a:rPr lang="en-US" sz="4000" dirty="0"/>
              <a:t>Characteristics: HAVE TO FIT ON RUN AND Distribute ON PASS </a:t>
            </a:r>
          </a:p>
          <a:p>
            <a:pPr algn="l"/>
            <a:r>
              <a:rPr lang="en-US" sz="4000" dirty="0"/>
              <a:t>Varied angles OF BLOCKERS </a:t>
            </a:r>
          </a:p>
          <a:p>
            <a:pPr algn="l"/>
            <a:endParaRPr lang="en-US" sz="4000" dirty="0"/>
          </a:p>
          <a:p>
            <a:pPr algn="l"/>
            <a:r>
              <a:rPr lang="en-US" sz="4000" dirty="0"/>
              <a:t>MAIN FOCUS: PVC Tackling </a:t>
            </a:r>
          </a:p>
        </p:txBody>
      </p:sp>
    </p:spTree>
    <p:extLst>
      <p:ext uri="{BB962C8B-B14F-4D97-AF65-F5344CB8AC3E}">
        <p14:creationId xmlns:p14="http://schemas.microsoft.com/office/powerpoint/2010/main" val="1501972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A768AA-0E46-4BB7-A6F4-D58ABE08C63C}"/>
              </a:ext>
            </a:extLst>
          </p:cNvPr>
          <p:cNvSpPr txBox="1">
            <a:spLocks/>
          </p:cNvSpPr>
          <p:nvPr/>
        </p:nvSpPr>
        <p:spPr>
          <a:xfrm>
            <a:off x="-790113" y="-1475543"/>
            <a:ext cx="121920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/>
              <a:t>Developing A YEAR ROUND TACKLING PROGRAM </a:t>
            </a:r>
            <a:endParaRPr lang="en-US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00610F-D5FB-46E6-AFCC-5EA8CBCC7DB0}"/>
              </a:ext>
            </a:extLst>
          </p:cNvPr>
          <p:cNvSpPr txBox="1">
            <a:spLocks/>
          </p:cNvSpPr>
          <p:nvPr/>
        </p:nvSpPr>
        <p:spPr>
          <a:xfrm>
            <a:off x="0" y="1499393"/>
            <a:ext cx="120777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 </a:t>
            </a:r>
          </a:p>
          <a:p>
            <a:endParaRPr lang="en-US" sz="4000" dirty="0"/>
          </a:p>
          <a:p>
            <a:r>
              <a:rPr lang="en-US" sz="4000" dirty="0" err="1"/>
              <a:t>Pvc</a:t>
            </a:r>
            <a:r>
              <a:rPr lang="en-US" sz="4000" dirty="0"/>
              <a:t> tackling </a:t>
            </a:r>
          </a:p>
          <a:p>
            <a:r>
              <a:rPr lang="en-US" sz="4000" dirty="0"/>
              <a:t>(PRACTICE FILM)  </a:t>
            </a:r>
          </a:p>
        </p:txBody>
      </p:sp>
    </p:spTree>
    <p:extLst>
      <p:ext uri="{BB962C8B-B14F-4D97-AF65-F5344CB8AC3E}">
        <p14:creationId xmlns:p14="http://schemas.microsoft.com/office/powerpoint/2010/main" val="3723641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A768AA-0E46-4BB7-A6F4-D58ABE08C63C}"/>
              </a:ext>
            </a:extLst>
          </p:cNvPr>
          <p:cNvSpPr txBox="1">
            <a:spLocks/>
          </p:cNvSpPr>
          <p:nvPr/>
        </p:nvSpPr>
        <p:spPr>
          <a:xfrm>
            <a:off x="-790113" y="-1475543"/>
            <a:ext cx="121920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/>
              <a:t>Developing A YEAR ROUND TACKLING PROGRAM </a:t>
            </a:r>
            <a:endParaRPr lang="en-US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00610F-D5FB-46E6-AFCC-5EA8CBCC7DB0}"/>
              </a:ext>
            </a:extLst>
          </p:cNvPr>
          <p:cNvSpPr txBox="1">
            <a:spLocks/>
          </p:cNvSpPr>
          <p:nvPr/>
        </p:nvSpPr>
        <p:spPr>
          <a:xfrm>
            <a:off x="0" y="1499393"/>
            <a:ext cx="120777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 </a:t>
            </a:r>
          </a:p>
          <a:p>
            <a:endParaRPr lang="en-US" sz="4000" dirty="0"/>
          </a:p>
          <a:p>
            <a:r>
              <a:rPr lang="en-US" sz="4000" dirty="0" err="1"/>
              <a:t>Pvc</a:t>
            </a:r>
            <a:r>
              <a:rPr lang="en-US" sz="4000" dirty="0"/>
              <a:t> tackling </a:t>
            </a:r>
          </a:p>
          <a:p>
            <a:r>
              <a:rPr lang="en-US" sz="4000" dirty="0"/>
              <a:t>(game FILM)  </a:t>
            </a:r>
          </a:p>
        </p:txBody>
      </p:sp>
    </p:spTree>
    <p:extLst>
      <p:ext uri="{BB962C8B-B14F-4D97-AF65-F5344CB8AC3E}">
        <p14:creationId xmlns:p14="http://schemas.microsoft.com/office/powerpoint/2010/main" val="4275186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A768AA-0E46-4BB7-A6F4-D58ABE08C63C}"/>
              </a:ext>
            </a:extLst>
          </p:cNvPr>
          <p:cNvSpPr txBox="1">
            <a:spLocks/>
          </p:cNvSpPr>
          <p:nvPr/>
        </p:nvSpPr>
        <p:spPr>
          <a:xfrm>
            <a:off x="-790113" y="-1475543"/>
            <a:ext cx="121920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Developing A YEAR ROUND TACKLING PROGRAM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1F8103-87F8-4335-9C9A-7BA8C471362D}"/>
              </a:ext>
            </a:extLst>
          </p:cNvPr>
          <p:cNvSpPr txBox="1">
            <a:spLocks/>
          </p:cNvSpPr>
          <p:nvPr/>
        </p:nvSpPr>
        <p:spPr>
          <a:xfrm>
            <a:off x="0" y="1743233"/>
            <a:ext cx="120777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SECONDARY </a:t>
            </a:r>
          </a:p>
          <a:p>
            <a:pPr algn="l"/>
            <a:endParaRPr lang="en-US" sz="4000" dirty="0"/>
          </a:p>
          <a:p>
            <a:pPr algn="l"/>
            <a:r>
              <a:rPr lang="en-US" sz="4000" dirty="0"/>
              <a:t>Characteristics: EYES HAVE TO BE IN </a:t>
            </a:r>
            <a:r>
              <a:rPr lang="en-US" sz="4000" dirty="0" err="1"/>
              <a:t>MULTiPLE</a:t>
            </a:r>
            <a:r>
              <a:rPr lang="en-US" sz="4000" dirty="0"/>
              <a:t> PLACES DURING PLAY. PLAY IN MORE OPEN SPACE VS. BETTER ATHLETE </a:t>
            </a:r>
          </a:p>
          <a:p>
            <a:pPr algn="l"/>
            <a:endParaRPr lang="en-US" sz="4000" dirty="0"/>
          </a:p>
          <a:p>
            <a:pPr algn="l"/>
            <a:r>
              <a:rPr lang="en-US" sz="4000" dirty="0"/>
              <a:t>MAIN FOCUS: TRACKING THE FOOTBALL </a:t>
            </a:r>
          </a:p>
        </p:txBody>
      </p:sp>
    </p:spTree>
    <p:extLst>
      <p:ext uri="{BB962C8B-B14F-4D97-AF65-F5344CB8AC3E}">
        <p14:creationId xmlns:p14="http://schemas.microsoft.com/office/powerpoint/2010/main" val="387016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A768AA-0E46-4BB7-A6F4-D58ABE08C63C}"/>
              </a:ext>
            </a:extLst>
          </p:cNvPr>
          <p:cNvSpPr txBox="1">
            <a:spLocks/>
          </p:cNvSpPr>
          <p:nvPr/>
        </p:nvSpPr>
        <p:spPr>
          <a:xfrm>
            <a:off x="-790113" y="-1475543"/>
            <a:ext cx="121920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/>
              <a:t>Developing A YEAR ROUND TACKLING PROGRAM </a:t>
            </a:r>
            <a:endParaRPr lang="en-US" sz="4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1F8103-87F8-4335-9C9A-7BA8C471362D}"/>
              </a:ext>
            </a:extLst>
          </p:cNvPr>
          <p:cNvSpPr txBox="1">
            <a:spLocks/>
          </p:cNvSpPr>
          <p:nvPr/>
        </p:nvSpPr>
        <p:spPr>
          <a:xfrm>
            <a:off x="0" y="1499393"/>
            <a:ext cx="120777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 </a:t>
            </a:r>
          </a:p>
          <a:p>
            <a:endParaRPr lang="en-US" sz="4000" dirty="0"/>
          </a:p>
          <a:p>
            <a:r>
              <a:rPr lang="en-US" sz="4000" dirty="0"/>
              <a:t>SWOOP DRIVE</a:t>
            </a:r>
          </a:p>
          <a:p>
            <a:r>
              <a:rPr lang="en-US" sz="4000" dirty="0"/>
              <a:t>(PRACTICE FILM)  </a:t>
            </a:r>
          </a:p>
        </p:txBody>
      </p:sp>
    </p:spTree>
    <p:extLst>
      <p:ext uri="{BB962C8B-B14F-4D97-AF65-F5344CB8AC3E}">
        <p14:creationId xmlns:p14="http://schemas.microsoft.com/office/powerpoint/2010/main" val="3841174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A768AA-0E46-4BB7-A6F4-D58ABE08C63C}"/>
              </a:ext>
            </a:extLst>
          </p:cNvPr>
          <p:cNvSpPr txBox="1">
            <a:spLocks/>
          </p:cNvSpPr>
          <p:nvPr/>
        </p:nvSpPr>
        <p:spPr>
          <a:xfrm>
            <a:off x="-790113" y="-1475543"/>
            <a:ext cx="121920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/>
              <a:t>Developing A YEAR ROUND TACKLING PROGRAM </a:t>
            </a:r>
            <a:endParaRPr lang="en-US" sz="4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1F8103-87F8-4335-9C9A-7BA8C471362D}"/>
              </a:ext>
            </a:extLst>
          </p:cNvPr>
          <p:cNvSpPr txBox="1">
            <a:spLocks/>
          </p:cNvSpPr>
          <p:nvPr/>
        </p:nvSpPr>
        <p:spPr>
          <a:xfrm>
            <a:off x="0" y="1499393"/>
            <a:ext cx="120777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 </a:t>
            </a:r>
          </a:p>
          <a:p>
            <a:endParaRPr lang="en-US" sz="4000" dirty="0"/>
          </a:p>
          <a:p>
            <a:r>
              <a:rPr lang="en-US" sz="4000" dirty="0"/>
              <a:t>SWOOP DRIVE</a:t>
            </a:r>
          </a:p>
          <a:p>
            <a:r>
              <a:rPr lang="en-US" sz="4000" dirty="0"/>
              <a:t>(GAME FILM)  </a:t>
            </a:r>
          </a:p>
        </p:txBody>
      </p:sp>
    </p:spTree>
    <p:extLst>
      <p:ext uri="{BB962C8B-B14F-4D97-AF65-F5344CB8AC3E}">
        <p14:creationId xmlns:p14="http://schemas.microsoft.com/office/powerpoint/2010/main" val="1986307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A768AA-0E46-4BB7-A6F4-D58ABE08C63C}"/>
              </a:ext>
            </a:extLst>
          </p:cNvPr>
          <p:cNvSpPr txBox="1">
            <a:spLocks/>
          </p:cNvSpPr>
          <p:nvPr/>
        </p:nvSpPr>
        <p:spPr>
          <a:xfrm>
            <a:off x="-790113" y="-1475543"/>
            <a:ext cx="121920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/>
              <a:t>Developing A YEAR ROUND TACKLING PROGRAM </a:t>
            </a:r>
            <a:endParaRPr lang="en-US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332349-2509-4215-9371-0A51C03581ED}"/>
              </a:ext>
            </a:extLst>
          </p:cNvPr>
          <p:cNvSpPr txBox="1">
            <a:spLocks/>
          </p:cNvSpPr>
          <p:nvPr/>
        </p:nvSpPr>
        <p:spPr>
          <a:xfrm>
            <a:off x="0" y="1499393"/>
            <a:ext cx="120777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 </a:t>
            </a:r>
          </a:p>
          <a:p>
            <a:endParaRPr lang="en-US" sz="4000" dirty="0"/>
          </a:p>
          <a:p>
            <a:r>
              <a:rPr lang="en-US" sz="4000" dirty="0"/>
              <a:t>compression</a:t>
            </a:r>
          </a:p>
          <a:p>
            <a:r>
              <a:rPr lang="en-US" sz="4000" dirty="0"/>
              <a:t>(practice FILM)  </a:t>
            </a:r>
          </a:p>
        </p:txBody>
      </p:sp>
    </p:spTree>
    <p:extLst>
      <p:ext uri="{BB962C8B-B14F-4D97-AF65-F5344CB8AC3E}">
        <p14:creationId xmlns:p14="http://schemas.microsoft.com/office/powerpoint/2010/main" val="272517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90113" y="-1475543"/>
            <a:ext cx="12192000" cy="2100262"/>
          </a:xfrm>
        </p:spPr>
        <p:txBody>
          <a:bodyPr>
            <a:normAutofit/>
          </a:bodyPr>
          <a:lstStyle/>
          <a:p>
            <a:r>
              <a:rPr lang="en-US" sz="4000" dirty="0"/>
              <a:t>Developing A YEAR ROUND TACKLING PROGRAM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71D0EB-F093-4AFD-9C7F-7E120BD07E72}"/>
              </a:ext>
            </a:extLst>
          </p:cNvPr>
          <p:cNvSpPr/>
          <p:nvPr/>
        </p:nvSpPr>
        <p:spPr>
          <a:xfrm>
            <a:off x="196788" y="4137086"/>
            <a:ext cx="11876843" cy="27964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BD6D6A-EEBE-4295-AE74-57A4FD0B639E}"/>
              </a:ext>
            </a:extLst>
          </p:cNvPr>
          <p:cNvSpPr/>
          <p:nvPr/>
        </p:nvSpPr>
        <p:spPr>
          <a:xfrm>
            <a:off x="747967" y="4466760"/>
            <a:ext cx="763479" cy="65805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E773A3-68EB-441C-85B7-2CE18D9D94E3}"/>
              </a:ext>
            </a:extLst>
          </p:cNvPr>
          <p:cNvSpPr/>
          <p:nvPr/>
        </p:nvSpPr>
        <p:spPr>
          <a:xfrm>
            <a:off x="3401538" y="3429000"/>
            <a:ext cx="763479" cy="65805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9D9806F-5529-4217-89B7-6DD60BB67638}"/>
              </a:ext>
            </a:extLst>
          </p:cNvPr>
          <p:cNvSpPr/>
          <p:nvPr/>
        </p:nvSpPr>
        <p:spPr>
          <a:xfrm>
            <a:off x="6206389" y="4466760"/>
            <a:ext cx="763479" cy="65805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A6CE0AE-3EE9-4814-BE8D-F8E521DF7F83}"/>
              </a:ext>
            </a:extLst>
          </p:cNvPr>
          <p:cNvSpPr/>
          <p:nvPr/>
        </p:nvSpPr>
        <p:spPr>
          <a:xfrm>
            <a:off x="8574171" y="3429001"/>
            <a:ext cx="763479" cy="658057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A97855F-FFBE-4EBC-B493-1DF49DA7834D}"/>
              </a:ext>
            </a:extLst>
          </p:cNvPr>
          <p:cNvSpPr txBox="1">
            <a:spLocks/>
          </p:cNvSpPr>
          <p:nvPr/>
        </p:nvSpPr>
        <p:spPr>
          <a:xfrm>
            <a:off x="-1" y="1292079"/>
            <a:ext cx="5671127" cy="6580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WHERE DO WE START? 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B0E4B99-066B-47AE-960B-83C47C211ED0}"/>
              </a:ext>
            </a:extLst>
          </p:cNvPr>
          <p:cNvSpPr txBox="1">
            <a:spLocks/>
          </p:cNvSpPr>
          <p:nvPr/>
        </p:nvSpPr>
        <p:spPr>
          <a:xfrm>
            <a:off x="-158320" y="1535319"/>
            <a:ext cx="5671127" cy="65805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2400" i="1" dirty="0"/>
              <a:t>HOW ABOUT AT THE BEGINNNING?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D7EE8B7-BD87-41DC-83D5-DC74B4681E63}"/>
              </a:ext>
            </a:extLst>
          </p:cNvPr>
          <p:cNvSpPr txBox="1">
            <a:spLocks/>
          </p:cNvSpPr>
          <p:nvPr/>
        </p:nvSpPr>
        <p:spPr>
          <a:xfrm>
            <a:off x="6214305" y="1520881"/>
            <a:ext cx="1734258" cy="6580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2400" i="1" dirty="0"/>
              <a:t>Started coaching HS in 2001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F5CC809-B4C1-4C96-BBF3-2A06F12A8317}"/>
              </a:ext>
            </a:extLst>
          </p:cNvPr>
          <p:cNvSpPr txBox="1">
            <a:spLocks/>
          </p:cNvSpPr>
          <p:nvPr/>
        </p:nvSpPr>
        <p:spPr>
          <a:xfrm>
            <a:off x="8308627" y="1535319"/>
            <a:ext cx="1734258" cy="65805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2400" i="1" dirty="0"/>
              <a:t>MOVED TO COLLEGE </a:t>
            </a:r>
          </a:p>
          <a:p>
            <a:r>
              <a:rPr lang="en-US" sz="2400" i="1" dirty="0"/>
              <a:t>IN 2005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7C83621-A740-4919-BEBE-89C265555D6D}"/>
              </a:ext>
            </a:extLst>
          </p:cNvPr>
          <p:cNvSpPr txBox="1">
            <a:spLocks/>
          </p:cNvSpPr>
          <p:nvPr/>
        </p:nvSpPr>
        <p:spPr>
          <a:xfrm>
            <a:off x="238187" y="5118303"/>
            <a:ext cx="1734258" cy="1133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1600" b="1" i="1" dirty="0"/>
              <a:t>2008 </a:t>
            </a:r>
          </a:p>
          <a:p>
            <a:r>
              <a:rPr lang="en-US" sz="1600" i="1" dirty="0"/>
              <a:t>BECAME DEFENSIVE COORDINATOR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5E5172A-7B6C-4F95-A75F-2E6A5D9A287A}"/>
              </a:ext>
            </a:extLst>
          </p:cNvPr>
          <p:cNvSpPr txBox="1">
            <a:spLocks/>
          </p:cNvSpPr>
          <p:nvPr/>
        </p:nvSpPr>
        <p:spPr>
          <a:xfrm>
            <a:off x="262577" y="2266078"/>
            <a:ext cx="1734258" cy="14213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1600" b="1" dirty="0"/>
              <a:t>2009 off season</a:t>
            </a:r>
          </a:p>
          <a:p>
            <a:r>
              <a:rPr lang="en-US" sz="1600" i="1" dirty="0"/>
              <a:t> </a:t>
            </a:r>
          </a:p>
          <a:p>
            <a:r>
              <a:rPr lang="en-US" sz="1600" i="1" dirty="0"/>
              <a:t>decided to spend less time on scheme and more time on skill and development 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C80E755-BCC4-47D1-A1E8-37C1B951319F}"/>
              </a:ext>
            </a:extLst>
          </p:cNvPr>
          <p:cNvSpPr txBox="1">
            <a:spLocks/>
          </p:cNvSpPr>
          <p:nvPr/>
        </p:nvSpPr>
        <p:spPr>
          <a:xfrm>
            <a:off x="2980594" y="2322004"/>
            <a:ext cx="1605365" cy="10710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1400" b="1" i="1" dirty="0"/>
              <a:t>2013 </a:t>
            </a:r>
          </a:p>
          <a:p>
            <a:r>
              <a:rPr lang="en-US" sz="1400" i="1" dirty="0"/>
              <a:t>BECAME </a:t>
            </a:r>
          </a:p>
          <a:p>
            <a:r>
              <a:rPr lang="en-US" sz="1400" i="1" dirty="0"/>
              <a:t>HEADS UP FOOTBALL </a:t>
            </a:r>
          </a:p>
          <a:p>
            <a:r>
              <a:rPr lang="en-US" sz="1400" i="1" dirty="0"/>
              <a:t>MASTER TRAINER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AC16FA1-3344-43A2-9D34-EB473DF3DF7F}"/>
              </a:ext>
            </a:extLst>
          </p:cNvPr>
          <p:cNvSpPr txBox="1">
            <a:spLocks/>
          </p:cNvSpPr>
          <p:nvPr/>
        </p:nvSpPr>
        <p:spPr>
          <a:xfrm>
            <a:off x="2980594" y="4626062"/>
            <a:ext cx="1734258" cy="14213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1600" i="1" dirty="0"/>
              <a:t>Took advantage of working with coaches at the youth and high school level to recognize skills players acquire at all levels  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3333BCB-E900-44E2-B205-095A198894D5}"/>
              </a:ext>
            </a:extLst>
          </p:cNvPr>
          <p:cNvSpPr txBox="1">
            <a:spLocks/>
          </p:cNvSpPr>
          <p:nvPr/>
        </p:nvSpPr>
        <p:spPr>
          <a:xfrm>
            <a:off x="5742892" y="5118303"/>
            <a:ext cx="1734258" cy="1133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1600" b="1" i="1" dirty="0"/>
              <a:t>2015  </a:t>
            </a:r>
          </a:p>
          <a:p>
            <a:r>
              <a:rPr lang="en-US" sz="1600" i="1" dirty="0"/>
              <a:t>BECAME LINEBACKER COACH 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9295704-72FA-4D13-851E-BC4B24DCD951}"/>
              </a:ext>
            </a:extLst>
          </p:cNvPr>
          <p:cNvSpPr txBox="1">
            <a:spLocks/>
          </p:cNvSpPr>
          <p:nvPr/>
        </p:nvSpPr>
        <p:spPr>
          <a:xfrm>
            <a:off x="5789569" y="2309656"/>
            <a:ext cx="1734258" cy="14213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1600" i="1" dirty="0"/>
              <a:t>Had opportunity to work with (and against) top talent while only having limited time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3CDC02B-7FD9-4952-B920-586930527ED9}"/>
              </a:ext>
            </a:extLst>
          </p:cNvPr>
          <p:cNvSpPr txBox="1">
            <a:spLocks/>
          </p:cNvSpPr>
          <p:nvPr/>
        </p:nvSpPr>
        <p:spPr>
          <a:xfrm>
            <a:off x="8067006" y="2191807"/>
            <a:ext cx="1734258" cy="11339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1600" b="1" i="1" dirty="0"/>
              <a:t>2016  </a:t>
            </a:r>
          </a:p>
          <a:p>
            <a:r>
              <a:rPr lang="en-US" sz="1600" i="1" dirty="0"/>
              <a:t>BECAME defensive assistant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E3148C-78F9-4B71-AD09-2AFF4EC6A00D}"/>
              </a:ext>
            </a:extLst>
          </p:cNvPr>
          <p:cNvSpPr txBox="1">
            <a:spLocks/>
          </p:cNvSpPr>
          <p:nvPr/>
        </p:nvSpPr>
        <p:spPr>
          <a:xfrm>
            <a:off x="8140823" y="4648467"/>
            <a:ext cx="1902062" cy="162554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1400" i="1" dirty="0"/>
              <a:t>Took advantage of having an overall perspective to analyze on a year round basis with full spring football season and strength program </a:t>
            </a:r>
          </a:p>
        </p:txBody>
      </p:sp>
    </p:spTree>
    <p:extLst>
      <p:ext uri="{BB962C8B-B14F-4D97-AF65-F5344CB8AC3E}">
        <p14:creationId xmlns:p14="http://schemas.microsoft.com/office/powerpoint/2010/main" val="38786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A768AA-0E46-4BB7-A6F4-D58ABE08C63C}"/>
              </a:ext>
            </a:extLst>
          </p:cNvPr>
          <p:cNvSpPr txBox="1">
            <a:spLocks/>
          </p:cNvSpPr>
          <p:nvPr/>
        </p:nvSpPr>
        <p:spPr>
          <a:xfrm>
            <a:off x="-790113" y="-1475543"/>
            <a:ext cx="121920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/>
              <a:t>Developing A YEAR ROUND TACKLING PROGRAM </a:t>
            </a:r>
            <a:endParaRPr lang="en-US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332349-2509-4215-9371-0A51C03581ED}"/>
              </a:ext>
            </a:extLst>
          </p:cNvPr>
          <p:cNvSpPr txBox="1">
            <a:spLocks/>
          </p:cNvSpPr>
          <p:nvPr/>
        </p:nvSpPr>
        <p:spPr>
          <a:xfrm>
            <a:off x="0" y="1499393"/>
            <a:ext cx="120777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 </a:t>
            </a:r>
          </a:p>
          <a:p>
            <a:endParaRPr lang="en-US" sz="4000" dirty="0"/>
          </a:p>
          <a:p>
            <a:r>
              <a:rPr lang="en-US" sz="4000" dirty="0"/>
              <a:t>compression</a:t>
            </a:r>
          </a:p>
          <a:p>
            <a:r>
              <a:rPr lang="en-US" sz="4000" dirty="0"/>
              <a:t>(GAME FILM)  </a:t>
            </a:r>
          </a:p>
        </p:txBody>
      </p:sp>
    </p:spTree>
    <p:extLst>
      <p:ext uri="{BB962C8B-B14F-4D97-AF65-F5344CB8AC3E}">
        <p14:creationId xmlns:p14="http://schemas.microsoft.com/office/powerpoint/2010/main" val="3104666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A768AA-0E46-4BB7-A6F4-D58ABE08C63C}"/>
              </a:ext>
            </a:extLst>
          </p:cNvPr>
          <p:cNvSpPr txBox="1">
            <a:spLocks/>
          </p:cNvSpPr>
          <p:nvPr/>
        </p:nvSpPr>
        <p:spPr>
          <a:xfrm>
            <a:off x="-790113" y="-1475543"/>
            <a:ext cx="121920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/>
              <a:t>Developing A YEAR ROUND TACKLING PROGRAM </a:t>
            </a:r>
            <a:endParaRPr lang="en-US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332349-2509-4215-9371-0A51C03581ED}"/>
              </a:ext>
            </a:extLst>
          </p:cNvPr>
          <p:cNvSpPr txBox="1">
            <a:spLocks/>
          </p:cNvSpPr>
          <p:nvPr/>
        </p:nvSpPr>
        <p:spPr>
          <a:xfrm>
            <a:off x="0" y="1499393"/>
            <a:ext cx="120777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 </a:t>
            </a:r>
          </a:p>
        </p:txBody>
      </p:sp>
      <p:pic>
        <p:nvPicPr>
          <p:cNvPr id="3074" name="Picture 2" descr="Image result for strike zone taCKLE">
            <a:extLst>
              <a:ext uri="{FF2B5EF4-FFF2-40B4-BE49-F238E27FC236}">
                <a16:creationId xmlns:a16="http://schemas.microsoft.com/office/drawing/2014/main" id="{BF7E4345-6F84-4687-B053-9CD357467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5" y="1499393"/>
            <a:ext cx="5352588" cy="500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8789046-FF31-47D3-AE0B-E724579FE413}"/>
              </a:ext>
            </a:extLst>
          </p:cNvPr>
          <p:cNvSpPr txBox="1">
            <a:spLocks/>
          </p:cNvSpPr>
          <p:nvPr/>
        </p:nvSpPr>
        <p:spPr>
          <a:xfrm>
            <a:off x="6639387" y="402203"/>
            <a:ext cx="49149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 </a:t>
            </a:r>
          </a:p>
          <a:p>
            <a:endParaRPr lang="en-US" sz="4000" dirty="0"/>
          </a:p>
          <a:p>
            <a:r>
              <a:rPr lang="en-US" sz="4000" dirty="0"/>
              <a:t>EMPHASIS ON RULES AND RULE CHANGES 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E5DF8421-E096-417A-BD72-83D33C865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47" y="2502465"/>
            <a:ext cx="2961149" cy="427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752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A768AA-0E46-4BB7-A6F4-D58ABE08C63C}"/>
              </a:ext>
            </a:extLst>
          </p:cNvPr>
          <p:cNvSpPr txBox="1">
            <a:spLocks/>
          </p:cNvSpPr>
          <p:nvPr/>
        </p:nvSpPr>
        <p:spPr>
          <a:xfrm>
            <a:off x="-790113" y="-1475543"/>
            <a:ext cx="121920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/>
              <a:t>Developing A YEAR ROUND TACKLING PROGRAM </a:t>
            </a:r>
            <a:endParaRPr lang="en-US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332349-2509-4215-9371-0A51C03581ED}"/>
              </a:ext>
            </a:extLst>
          </p:cNvPr>
          <p:cNvSpPr txBox="1">
            <a:spLocks/>
          </p:cNvSpPr>
          <p:nvPr/>
        </p:nvSpPr>
        <p:spPr>
          <a:xfrm>
            <a:off x="0" y="1499393"/>
            <a:ext cx="120777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8789046-FF31-47D3-AE0B-E724579FE413}"/>
              </a:ext>
            </a:extLst>
          </p:cNvPr>
          <p:cNvSpPr txBox="1">
            <a:spLocks/>
          </p:cNvSpPr>
          <p:nvPr/>
        </p:nvSpPr>
        <p:spPr>
          <a:xfrm>
            <a:off x="6639387" y="402203"/>
            <a:ext cx="49149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 </a:t>
            </a:r>
          </a:p>
          <a:p>
            <a:endParaRPr lang="en-US" sz="4000" dirty="0"/>
          </a:p>
          <a:p>
            <a:r>
              <a:rPr lang="en-US" sz="4000" dirty="0"/>
              <a:t>EMPHASIS ON RULES AND RULE CHANGES </a:t>
            </a:r>
          </a:p>
        </p:txBody>
      </p:sp>
      <p:pic>
        <p:nvPicPr>
          <p:cNvPr id="4098" name="Picture 2" descr="https://photos.smugmug.com/Sports/Football2017/College/2017-Football-Wagner-vs-Lehigh-Sep-30th/i-db6mnsS/0/2e6fc0cf/X2/3Z8A2427-X2.jpg">
            <a:extLst>
              <a:ext uri="{FF2B5EF4-FFF2-40B4-BE49-F238E27FC236}">
                <a16:creationId xmlns:a16="http://schemas.microsoft.com/office/drawing/2014/main" id="{B2B5E910-C492-48CC-A615-D178F11BB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" t="23016" r="19262"/>
          <a:stretch/>
        </p:blipFill>
        <p:spPr bwMode="auto">
          <a:xfrm>
            <a:off x="356429" y="2402908"/>
            <a:ext cx="6784600" cy="433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330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A768AA-0E46-4BB7-A6F4-D58ABE08C63C}"/>
              </a:ext>
            </a:extLst>
          </p:cNvPr>
          <p:cNvSpPr txBox="1">
            <a:spLocks/>
          </p:cNvSpPr>
          <p:nvPr/>
        </p:nvSpPr>
        <p:spPr>
          <a:xfrm>
            <a:off x="-790113" y="-1475543"/>
            <a:ext cx="121920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/>
              <a:t>Developing A YEAR ROUND TACKLING PROGRAM </a:t>
            </a:r>
            <a:endParaRPr lang="en-US" sz="4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1F8103-87F8-4335-9C9A-7BA8C471362D}"/>
              </a:ext>
            </a:extLst>
          </p:cNvPr>
          <p:cNvSpPr txBox="1">
            <a:spLocks/>
          </p:cNvSpPr>
          <p:nvPr/>
        </p:nvSpPr>
        <p:spPr>
          <a:xfrm>
            <a:off x="0" y="1499393"/>
            <a:ext cx="120777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 </a:t>
            </a:r>
          </a:p>
          <a:p>
            <a:endParaRPr lang="en-US" sz="4000" dirty="0"/>
          </a:p>
          <a:p>
            <a:r>
              <a:rPr lang="en-US" sz="4000" dirty="0"/>
              <a:t>Team tackle/game position </a:t>
            </a:r>
          </a:p>
          <a:p>
            <a:r>
              <a:rPr lang="en-US" sz="4000" dirty="0"/>
              <a:t>(practice FILM)  </a:t>
            </a:r>
          </a:p>
        </p:txBody>
      </p:sp>
    </p:spTree>
    <p:extLst>
      <p:ext uri="{BB962C8B-B14F-4D97-AF65-F5344CB8AC3E}">
        <p14:creationId xmlns:p14="http://schemas.microsoft.com/office/powerpoint/2010/main" val="2895348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A768AA-0E46-4BB7-A6F4-D58ABE08C63C}"/>
              </a:ext>
            </a:extLst>
          </p:cNvPr>
          <p:cNvSpPr txBox="1">
            <a:spLocks/>
          </p:cNvSpPr>
          <p:nvPr/>
        </p:nvSpPr>
        <p:spPr>
          <a:xfrm>
            <a:off x="-790113" y="-1475543"/>
            <a:ext cx="121920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/>
              <a:t>Developing A YEAR ROUND TACKLING PROGRAM </a:t>
            </a:r>
            <a:endParaRPr lang="en-US" sz="4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1F8103-87F8-4335-9C9A-7BA8C471362D}"/>
              </a:ext>
            </a:extLst>
          </p:cNvPr>
          <p:cNvSpPr txBox="1">
            <a:spLocks/>
          </p:cNvSpPr>
          <p:nvPr/>
        </p:nvSpPr>
        <p:spPr>
          <a:xfrm>
            <a:off x="0" y="1499393"/>
            <a:ext cx="120777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/>
              <a:t> </a:t>
            </a:r>
          </a:p>
          <a:p>
            <a:endParaRPr lang="en-US" sz="4000" dirty="0"/>
          </a:p>
          <a:p>
            <a:r>
              <a:rPr lang="en-US" sz="4000" dirty="0"/>
              <a:t>Team tackle/game position </a:t>
            </a:r>
          </a:p>
          <a:p>
            <a:r>
              <a:rPr lang="en-US" sz="4000" dirty="0"/>
              <a:t>(game FILM)  </a:t>
            </a:r>
          </a:p>
        </p:txBody>
      </p:sp>
    </p:spTree>
    <p:extLst>
      <p:ext uri="{BB962C8B-B14F-4D97-AF65-F5344CB8AC3E}">
        <p14:creationId xmlns:p14="http://schemas.microsoft.com/office/powerpoint/2010/main" val="2737177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D3880BF-8808-4694-BDF2-F9F4C7F78A3E}"/>
              </a:ext>
            </a:extLst>
          </p:cNvPr>
          <p:cNvSpPr txBox="1">
            <a:spLocks/>
          </p:cNvSpPr>
          <p:nvPr/>
        </p:nvSpPr>
        <p:spPr>
          <a:xfrm>
            <a:off x="-790113" y="-1475543"/>
            <a:ext cx="121920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Developing A YEAR ROUND TACKLING PROGRAM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8A7873-DB70-4D27-B9BB-036E3D08F7C1}"/>
              </a:ext>
            </a:extLst>
          </p:cNvPr>
          <p:cNvSpPr txBox="1">
            <a:spLocks/>
          </p:cNvSpPr>
          <p:nvPr/>
        </p:nvSpPr>
        <p:spPr>
          <a:xfrm>
            <a:off x="-16225" y="15119"/>
            <a:ext cx="121920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In season management of tackling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0BAEEE-BFB9-4556-91E2-A52A15FDD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601232"/>
              </p:ext>
            </p:extLst>
          </p:nvPr>
        </p:nvGraphicFramePr>
        <p:xfrm>
          <a:off x="79724" y="2230120"/>
          <a:ext cx="12032552" cy="382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8138">
                  <a:extLst>
                    <a:ext uri="{9D8B030D-6E8A-4147-A177-3AD203B41FA5}">
                      <a16:colId xmlns:a16="http://schemas.microsoft.com/office/drawing/2014/main" val="106983092"/>
                    </a:ext>
                  </a:extLst>
                </a:gridCol>
                <a:gridCol w="3008138">
                  <a:extLst>
                    <a:ext uri="{9D8B030D-6E8A-4147-A177-3AD203B41FA5}">
                      <a16:colId xmlns:a16="http://schemas.microsoft.com/office/drawing/2014/main" val="3612424082"/>
                    </a:ext>
                  </a:extLst>
                </a:gridCol>
                <a:gridCol w="3008138">
                  <a:extLst>
                    <a:ext uri="{9D8B030D-6E8A-4147-A177-3AD203B41FA5}">
                      <a16:colId xmlns:a16="http://schemas.microsoft.com/office/drawing/2014/main" val="2313834467"/>
                    </a:ext>
                  </a:extLst>
                </a:gridCol>
                <a:gridCol w="3008138">
                  <a:extLst>
                    <a:ext uri="{9D8B030D-6E8A-4147-A177-3AD203B41FA5}">
                      <a16:colId xmlns:a16="http://schemas.microsoft.com/office/drawing/2014/main" val="3523858073"/>
                    </a:ext>
                  </a:extLst>
                </a:gridCol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RECOGNIZE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REFLECT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RESPOND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RECORD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615608"/>
                  </a:ext>
                </a:extLst>
              </a:tr>
              <a:tr h="12979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be excited about success-take nothing for granted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show the growth from week to week</a:t>
                      </a:r>
                    </a:p>
                    <a:p>
                      <a:pPr algn="ctr"/>
                      <a:r>
                        <a:rPr lang="en-US" sz="2800" dirty="0"/>
                        <a:t>Remind them it is a process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answer the question of what they did wrong-avoid being too technical-majority of tackles are “oh so close”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Keep stats- make it competitive-they play the game to compete  </a:t>
                      </a:r>
                      <a:br>
                        <a:rPr lang="en-US" sz="3600" dirty="0"/>
                      </a:b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948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7306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DA5D36-79DF-41C8-8778-5FE0E95BC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576" y="1409700"/>
            <a:ext cx="8378424" cy="471286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1A768AA-0E46-4BB7-A6F4-D58ABE08C63C}"/>
              </a:ext>
            </a:extLst>
          </p:cNvPr>
          <p:cNvSpPr txBox="1">
            <a:spLocks/>
          </p:cNvSpPr>
          <p:nvPr/>
        </p:nvSpPr>
        <p:spPr>
          <a:xfrm>
            <a:off x="-790113" y="-1475543"/>
            <a:ext cx="121920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/>
              <a:t>Developing A YEAR ROUND TACKLING PROGRAM </a:t>
            </a:r>
            <a:endParaRPr lang="en-US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1D61EC-2DF5-44F3-AF04-2EE891542452}"/>
              </a:ext>
            </a:extLst>
          </p:cNvPr>
          <p:cNvSpPr txBox="1">
            <a:spLocks/>
          </p:cNvSpPr>
          <p:nvPr/>
        </p:nvSpPr>
        <p:spPr>
          <a:xfrm>
            <a:off x="-208800" y="1043819"/>
            <a:ext cx="4035075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Creating measurables</a:t>
            </a:r>
          </a:p>
          <a:p>
            <a:r>
              <a:rPr lang="en-US" sz="4000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6501032-97BE-4541-A88C-4BA9BF36DC17}"/>
              </a:ext>
            </a:extLst>
          </p:cNvPr>
          <p:cNvSpPr txBox="1">
            <a:spLocks/>
          </p:cNvSpPr>
          <p:nvPr/>
        </p:nvSpPr>
        <p:spPr>
          <a:xfrm>
            <a:off x="-615200" y="4555702"/>
            <a:ext cx="121412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2200" b="1" dirty="0"/>
              <a:t>Success is measured by your distance away from the ball at the end of the play!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1F4F4D-F366-4DD2-9B3E-A0803E0C01BB}"/>
              </a:ext>
            </a:extLst>
          </p:cNvPr>
          <p:cNvSpPr txBox="1">
            <a:spLocks/>
          </p:cNvSpPr>
          <p:nvPr/>
        </p:nvSpPr>
        <p:spPr>
          <a:xfrm>
            <a:off x="81538" y="2964861"/>
            <a:ext cx="34417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 b="1" dirty="0"/>
              <a:t>Attempts</a:t>
            </a:r>
          </a:p>
          <a:p>
            <a:r>
              <a:rPr lang="en-US" sz="4000" b="1" dirty="0"/>
              <a:t>X </a:t>
            </a:r>
          </a:p>
          <a:p>
            <a:r>
              <a:rPr lang="en-US" sz="4000" b="1" dirty="0"/>
              <a:t>% Success= </a:t>
            </a:r>
          </a:p>
          <a:p>
            <a:r>
              <a:rPr lang="en-US" sz="4000" b="1" dirty="0"/>
              <a:t>tackler  rating 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120881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90113" y="-1475543"/>
            <a:ext cx="12192000" cy="2100262"/>
          </a:xfrm>
        </p:spPr>
        <p:txBody>
          <a:bodyPr>
            <a:normAutofit/>
          </a:bodyPr>
          <a:lstStyle/>
          <a:p>
            <a:r>
              <a:rPr lang="en-US" sz="4000" dirty="0"/>
              <a:t>Developing A YEAR ROUND TACKLING PROGRAM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9E3148C-78F9-4B71-AD09-2AFF4EC6A00D}"/>
              </a:ext>
            </a:extLst>
          </p:cNvPr>
          <p:cNvSpPr txBox="1">
            <a:spLocks/>
          </p:cNvSpPr>
          <p:nvPr/>
        </p:nvSpPr>
        <p:spPr>
          <a:xfrm>
            <a:off x="85726" y="3627776"/>
            <a:ext cx="3638550" cy="28011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3200" b="1" dirty="0"/>
              <a:t>Post season </a:t>
            </a:r>
          </a:p>
          <a:p>
            <a:pPr algn="l"/>
            <a:r>
              <a:rPr lang="en-US" sz="2400" i="1" dirty="0"/>
              <a:t>What can we learn? </a:t>
            </a:r>
          </a:p>
          <a:p>
            <a:pPr algn="l"/>
            <a:r>
              <a:rPr lang="en-US" sz="2400" i="1" dirty="0"/>
              <a:t>What can we do better? </a:t>
            </a:r>
          </a:p>
          <a:p>
            <a:pPr algn="l"/>
            <a:r>
              <a:rPr lang="en-US" sz="2400" i="1" dirty="0"/>
              <a:t>Who does it great?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832D957-3E6A-41CC-83D8-7F86B4D997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0944636"/>
              </p:ext>
            </p:extLst>
          </p:nvPr>
        </p:nvGraphicFramePr>
        <p:xfrm>
          <a:off x="1308100" y="1282700"/>
          <a:ext cx="8978899" cy="557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Title 1">
            <a:extLst>
              <a:ext uri="{FF2B5EF4-FFF2-40B4-BE49-F238E27FC236}">
                <a16:creationId xmlns:a16="http://schemas.microsoft.com/office/drawing/2014/main" id="{8318B184-E556-491C-A3F7-ED772BF0794C}"/>
              </a:ext>
            </a:extLst>
          </p:cNvPr>
          <p:cNvSpPr txBox="1">
            <a:spLocks/>
          </p:cNvSpPr>
          <p:nvPr/>
        </p:nvSpPr>
        <p:spPr>
          <a:xfrm>
            <a:off x="113772" y="1425965"/>
            <a:ext cx="4915260" cy="28011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3200" b="1" dirty="0"/>
              <a:t>WINTER CONDITIONING </a:t>
            </a:r>
          </a:p>
          <a:p>
            <a:r>
              <a:rPr lang="en-US" sz="2400" i="1" dirty="0"/>
              <a:t>HOW DO WE IMPROVE PHYSICALLY?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1" dirty="0"/>
              <a:t>Footwork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1" dirty="0"/>
              <a:t>Grip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1" dirty="0"/>
              <a:t>Body position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i="1" dirty="0"/>
              <a:t>confidence</a:t>
            </a:r>
          </a:p>
          <a:p>
            <a:endParaRPr lang="en-US" sz="2400" i="1" dirty="0"/>
          </a:p>
          <a:p>
            <a:endParaRPr lang="en-US" sz="2400" i="1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F92CE10-EF6C-4DC2-A2F4-85573ABDBFDC}"/>
              </a:ext>
            </a:extLst>
          </p:cNvPr>
          <p:cNvSpPr txBox="1">
            <a:spLocks/>
          </p:cNvSpPr>
          <p:nvPr/>
        </p:nvSpPr>
        <p:spPr>
          <a:xfrm>
            <a:off x="6959601" y="1136060"/>
            <a:ext cx="5232399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pPr algn="l"/>
            <a:r>
              <a:rPr lang="en-US" sz="9600" b="1" dirty="0"/>
              <a:t>SPRING FOOTBALL/SUMMER </a:t>
            </a:r>
          </a:p>
          <a:p>
            <a:pPr algn="l"/>
            <a:endParaRPr lang="en-US" sz="7200" i="1" dirty="0"/>
          </a:p>
          <a:p>
            <a:pPr algn="l"/>
            <a:r>
              <a:rPr lang="en-US" sz="7200" i="1" dirty="0"/>
              <a:t>START FROM SCRATCH EVERY YEAR </a:t>
            </a:r>
          </a:p>
          <a:p>
            <a:pPr algn="l"/>
            <a:r>
              <a:rPr lang="en-US" sz="7200" i="1" dirty="0"/>
              <a:t>TAKE NOTHING FOR GRANTED </a:t>
            </a:r>
          </a:p>
          <a:p>
            <a:pPr algn="l"/>
            <a:r>
              <a:rPr lang="en-US" sz="7200" i="1" dirty="0"/>
              <a:t>EXPLAIN CHANGES TO PLAN AND WHY ITS BENEFICIAL </a:t>
            </a:r>
          </a:p>
          <a:p>
            <a:pPr algn="l"/>
            <a:r>
              <a:rPr lang="en-US" sz="2400" i="1" dirty="0"/>
              <a:t>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98DC872-4030-44E0-9228-177422856206}"/>
              </a:ext>
            </a:extLst>
          </p:cNvPr>
          <p:cNvSpPr txBox="1">
            <a:spLocks/>
          </p:cNvSpPr>
          <p:nvPr/>
        </p:nvSpPr>
        <p:spPr>
          <a:xfrm>
            <a:off x="7366000" y="4904378"/>
            <a:ext cx="5232399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pPr algn="l"/>
            <a:r>
              <a:rPr lang="en-US" sz="9600" b="1" dirty="0"/>
              <a:t>FALL CAMP/SEASON </a:t>
            </a:r>
          </a:p>
          <a:p>
            <a:pPr algn="l"/>
            <a:endParaRPr lang="en-US" sz="7200" i="1" dirty="0"/>
          </a:p>
          <a:p>
            <a:pPr algn="l"/>
            <a:r>
              <a:rPr lang="en-US" sz="7200" i="1" dirty="0"/>
              <a:t>PUT PLAYERS IN BEST POSITION TO BE SUCCESSFUL </a:t>
            </a:r>
          </a:p>
          <a:p>
            <a:pPr algn="l"/>
            <a:r>
              <a:rPr lang="en-US" sz="7200" i="1" dirty="0"/>
              <a:t>REMAIN CONSISTENT</a:t>
            </a:r>
          </a:p>
          <a:p>
            <a:pPr algn="l"/>
            <a:r>
              <a:rPr lang="en-US" sz="7200" i="1" dirty="0"/>
              <a:t>HONEST AND FAIR </a:t>
            </a:r>
          </a:p>
          <a:p>
            <a:pPr algn="l"/>
            <a:endParaRPr lang="en-US" sz="7200" i="1" dirty="0"/>
          </a:p>
          <a:p>
            <a:pPr algn="l"/>
            <a:r>
              <a:rPr lang="en-US" sz="24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039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A768AA-0E46-4BB7-A6F4-D58ABE08C63C}"/>
              </a:ext>
            </a:extLst>
          </p:cNvPr>
          <p:cNvSpPr txBox="1">
            <a:spLocks/>
          </p:cNvSpPr>
          <p:nvPr/>
        </p:nvSpPr>
        <p:spPr>
          <a:xfrm>
            <a:off x="-790113" y="-1475543"/>
            <a:ext cx="121920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/>
              <a:t>Developing A YEAR ROUND TACKLING PROGRAM </a:t>
            </a:r>
            <a:endParaRPr lang="en-US" sz="4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1F8103-87F8-4335-9C9A-7BA8C471362D}"/>
              </a:ext>
            </a:extLst>
          </p:cNvPr>
          <p:cNvSpPr txBox="1">
            <a:spLocks/>
          </p:cNvSpPr>
          <p:nvPr/>
        </p:nvSpPr>
        <p:spPr>
          <a:xfrm>
            <a:off x="-1658258" y="-84138"/>
            <a:ext cx="73533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The evolution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557019-E79E-4CD6-8DCD-FBF30E322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770" y="4110316"/>
            <a:ext cx="1476103" cy="129481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853EFF7-CF55-4FA7-A4ED-44BE791F3203}"/>
              </a:ext>
            </a:extLst>
          </p:cNvPr>
          <p:cNvSpPr txBox="1">
            <a:spLocks/>
          </p:cNvSpPr>
          <p:nvPr/>
        </p:nvSpPr>
        <p:spPr>
          <a:xfrm>
            <a:off x="6689491" y="3422769"/>
            <a:ext cx="2038381" cy="7027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g.o.a.t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2000B6F-A010-4EDF-BF2A-4ADA4A08C591}"/>
              </a:ext>
            </a:extLst>
          </p:cNvPr>
          <p:cNvSpPr/>
          <p:nvPr/>
        </p:nvSpPr>
        <p:spPr>
          <a:xfrm>
            <a:off x="8707270" y="4515407"/>
            <a:ext cx="674261" cy="48463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Image result for fist emoji">
            <a:extLst>
              <a:ext uri="{FF2B5EF4-FFF2-40B4-BE49-F238E27FC236}">
                <a16:creationId xmlns:a16="http://schemas.microsoft.com/office/drawing/2014/main" id="{729AECF2-CB88-460D-990B-3ABF2F94B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116" y="4017202"/>
            <a:ext cx="1387929" cy="138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98ED8B17-09D3-4CCF-A182-596585861F12}"/>
              </a:ext>
            </a:extLst>
          </p:cNvPr>
          <p:cNvSpPr/>
          <p:nvPr/>
        </p:nvSpPr>
        <p:spPr>
          <a:xfrm>
            <a:off x="5790380" y="4515407"/>
            <a:ext cx="674261" cy="48463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 descr="Image result for basic tackling drills">
            <a:extLst>
              <a:ext uri="{FF2B5EF4-FFF2-40B4-BE49-F238E27FC236}">
                <a16:creationId xmlns:a16="http://schemas.microsoft.com/office/drawing/2014/main" id="{C62DF395-EFA5-4C81-A6EA-C9BD5D80E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895" y="4191666"/>
            <a:ext cx="2011963" cy="113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6ABAE18-573D-484D-AA19-9478AE9D1685}"/>
              </a:ext>
            </a:extLst>
          </p:cNvPr>
          <p:cNvSpPr txBox="1">
            <a:spLocks/>
          </p:cNvSpPr>
          <p:nvPr/>
        </p:nvSpPr>
        <p:spPr>
          <a:xfrm>
            <a:off x="9878785" y="5405131"/>
            <a:ext cx="2038381" cy="7027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5 FIGHTS </a:t>
            </a:r>
          </a:p>
        </p:txBody>
      </p:sp>
      <p:pic>
        <p:nvPicPr>
          <p:cNvPr id="2054" name="Picture 6" descr="Image result for ANDY RYLAND">
            <a:extLst>
              <a:ext uri="{FF2B5EF4-FFF2-40B4-BE49-F238E27FC236}">
                <a16:creationId xmlns:a16="http://schemas.microsoft.com/office/drawing/2014/main" id="{7CEB627E-6F5D-44BB-A55B-6DA94AAC9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42" y="4063758"/>
            <a:ext cx="1724269" cy="129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23E260E2-1F76-4DAC-B04A-83C9CFC65951}"/>
              </a:ext>
            </a:extLst>
          </p:cNvPr>
          <p:cNvSpPr/>
          <p:nvPr/>
        </p:nvSpPr>
        <p:spPr>
          <a:xfrm>
            <a:off x="2615102" y="4515407"/>
            <a:ext cx="674261" cy="48463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15D926D-234D-42AA-8FF7-91518B944801}"/>
              </a:ext>
            </a:extLst>
          </p:cNvPr>
          <p:cNvSpPr txBox="1">
            <a:spLocks/>
          </p:cNvSpPr>
          <p:nvPr/>
        </p:nvSpPr>
        <p:spPr>
          <a:xfrm>
            <a:off x="3540477" y="5311985"/>
            <a:ext cx="2038381" cy="7027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Shoulder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9481984-386B-4D88-9302-46F5F6BCA59D}"/>
              </a:ext>
            </a:extLst>
          </p:cNvPr>
          <p:cNvSpPr txBox="1">
            <a:spLocks/>
          </p:cNvSpPr>
          <p:nvPr/>
        </p:nvSpPr>
        <p:spPr>
          <a:xfrm>
            <a:off x="361848" y="3238925"/>
            <a:ext cx="2038381" cy="7027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Heads up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F7B52B4-173A-47BD-91C1-B4EE60666923}"/>
              </a:ext>
            </a:extLst>
          </p:cNvPr>
          <p:cNvSpPr txBox="1">
            <a:spLocks/>
          </p:cNvSpPr>
          <p:nvPr/>
        </p:nvSpPr>
        <p:spPr>
          <a:xfrm>
            <a:off x="4220939" y="1391256"/>
            <a:ext cx="73533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Approach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Position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Contact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/>
              <a:t>finish</a:t>
            </a:r>
          </a:p>
        </p:txBody>
      </p:sp>
    </p:spTree>
    <p:extLst>
      <p:ext uri="{BB962C8B-B14F-4D97-AF65-F5344CB8AC3E}">
        <p14:creationId xmlns:p14="http://schemas.microsoft.com/office/powerpoint/2010/main" val="321740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1" grpId="0" animBg="1"/>
      <p:bldP spid="13" grpId="0"/>
      <p:bldP spid="15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24E331-D0D5-4D2F-9AFF-AA26B6633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198152"/>
              </p:ext>
            </p:extLst>
          </p:nvPr>
        </p:nvGraphicFramePr>
        <p:xfrm>
          <a:off x="254000" y="2438532"/>
          <a:ext cx="10420350" cy="4330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0175">
                  <a:extLst>
                    <a:ext uri="{9D8B030D-6E8A-4147-A177-3AD203B41FA5}">
                      <a16:colId xmlns:a16="http://schemas.microsoft.com/office/drawing/2014/main" val="2088163997"/>
                    </a:ext>
                  </a:extLst>
                </a:gridCol>
                <a:gridCol w="5210175">
                  <a:extLst>
                    <a:ext uri="{9D8B030D-6E8A-4147-A177-3AD203B41FA5}">
                      <a16:colId xmlns:a16="http://schemas.microsoft.com/office/drawing/2014/main" val="2754975884"/>
                    </a:ext>
                  </a:extLst>
                </a:gridCol>
              </a:tblGrid>
              <a:tr h="43305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Drills are designed by the actual position they are in </a:t>
                      </a:r>
                    </a:p>
                    <a:p>
                      <a:endParaRPr lang="en-US" dirty="0"/>
                    </a:p>
                    <a:p>
                      <a:pPr marL="0" indent="0">
                        <a:buNone/>
                      </a:pPr>
                      <a:r>
                        <a:rPr lang="en-US" dirty="0"/>
                        <a:t>All players have to: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/>
                        <a:t>Line Up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/>
                        <a:t>Defeat a Block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/>
                        <a:t>Get to the ball carrier with intent of </a:t>
                      </a:r>
                    </a:p>
                    <a:p>
                      <a:pPr marL="0" indent="0">
                        <a:buNone/>
                      </a:pPr>
                      <a:r>
                        <a:rPr lang="en-US" dirty="0"/>
                        <a:t>Getting them down or getting the ball 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0908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90113" y="-1475543"/>
            <a:ext cx="12192000" cy="2100262"/>
          </a:xfrm>
        </p:spPr>
        <p:txBody>
          <a:bodyPr>
            <a:normAutofit/>
          </a:bodyPr>
          <a:lstStyle/>
          <a:p>
            <a:r>
              <a:rPr lang="en-US" sz="4000" dirty="0"/>
              <a:t>Developing A YEAR ROUND TACKLING PROGRAM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A24094-90B0-447A-9647-D3FBA5378526}"/>
              </a:ext>
            </a:extLst>
          </p:cNvPr>
          <p:cNvSpPr txBox="1">
            <a:spLocks/>
          </p:cNvSpPr>
          <p:nvPr/>
        </p:nvSpPr>
        <p:spPr>
          <a:xfrm>
            <a:off x="-177800" y="88900"/>
            <a:ext cx="121920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The coach/player tackling partnership</a:t>
            </a:r>
          </a:p>
          <a:p>
            <a:r>
              <a:rPr lang="en-US" sz="2400" dirty="0"/>
              <a:t>We all must understand….</a:t>
            </a:r>
            <a:endParaRPr lang="en-US" sz="40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1206D4-A42A-487F-AB4F-D98FAD1B1A4D}"/>
              </a:ext>
            </a:extLst>
          </p:cNvPr>
          <p:cNvSpPr txBox="1">
            <a:spLocks/>
          </p:cNvSpPr>
          <p:nvPr/>
        </p:nvSpPr>
        <p:spPr>
          <a:xfrm>
            <a:off x="368300" y="2659883"/>
            <a:ext cx="4851400" cy="39884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Fira Sans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Fira Sans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Fira Sans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Fira Sans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Fira Sans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lternateGotNo3DOT"/>
              </a:rPr>
              <a:t>Need to speak the language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lternateGotNo3DOT"/>
              </a:rPr>
              <a:t>Make it important to them and have fun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AlternateGotNo3DOT"/>
              </a:rPr>
              <a:t>Constant and consistent evaluation 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lternateGotNo3DOT"/>
              </a:rPr>
              <a:t>“We 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lternateGotNo3DOT"/>
              </a:rPr>
              <a:t>…Learn to evaluate 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lternateGotNo3DOT"/>
              </a:rPr>
              <a:t>…evaluate to correct 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lternateGotNo3DOT"/>
              </a:rPr>
              <a:t>…correct to succeed 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lternateGotNo3DOT"/>
              </a:rPr>
              <a:t>…Succeed together 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lternateGotNo3DO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2660BF-A47E-4D0F-A3BA-A08D2F95675F}"/>
              </a:ext>
            </a:extLst>
          </p:cNvPr>
          <p:cNvSpPr/>
          <p:nvPr/>
        </p:nvSpPr>
        <p:spPr>
          <a:xfrm>
            <a:off x="5464174" y="2641760"/>
            <a:ext cx="5210175" cy="385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Drills are designed by the actual position they are in 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All players have to: 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Line Up 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Defeat a Block 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Get to the ball carrier with intent of 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Getting them down or getting the ball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9C4FEE9-8A57-4702-8078-6AB903762C0C}"/>
              </a:ext>
            </a:extLst>
          </p:cNvPr>
          <p:cNvSpPr txBox="1">
            <a:spLocks/>
          </p:cNvSpPr>
          <p:nvPr/>
        </p:nvSpPr>
        <p:spPr>
          <a:xfrm>
            <a:off x="0" y="1862520"/>
            <a:ext cx="2382174" cy="6532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F0"/>
                </a:solidFill>
              </a:rPr>
              <a:t>MENTAL</a:t>
            </a:r>
            <a:r>
              <a:rPr lang="en-US" sz="4000" b="1" dirty="0"/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427BC93-FDEC-4F89-B393-2A44F626CA7F}"/>
              </a:ext>
            </a:extLst>
          </p:cNvPr>
          <p:cNvSpPr txBox="1">
            <a:spLocks/>
          </p:cNvSpPr>
          <p:nvPr/>
        </p:nvSpPr>
        <p:spPr>
          <a:xfrm>
            <a:off x="8546176" y="1870840"/>
            <a:ext cx="2382174" cy="6532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B050"/>
                </a:solidFill>
              </a:rPr>
              <a:t>Physical </a:t>
            </a:r>
          </a:p>
        </p:txBody>
      </p:sp>
    </p:spTree>
    <p:extLst>
      <p:ext uri="{BB962C8B-B14F-4D97-AF65-F5344CB8AC3E}">
        <p14:creationId xmlns:p14="http://schemas.microsoft.com/office/powerpoint/2010/main" val="1570857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A768AA-0E46-4BB7-A6F4-D58ABE08C63C}"/>
              </a:ext>
            </a:extLst>
          </p:cNvPr>
          <p:cNvSpPr txBox="1">
            <a:spLocks/>
          </p:cNvSpPr>
          <p:nvPr/>
        </p:nvSpPr>
        <p:spPr>
          <a:xfrm>
            <a:off x="-790113" y="-1475543"/>
            <a:ext cx="121920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/>
              <a:t>Developing A YEAR ROUND TACKLING PROGRAM </a:t>
            </a:r>
            <a:endParaRPr lang="en-US" sz="4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1F8103-87F8-4335-9C9A-7BA8C471362D}"/>
              </a:ext>
            </a:extLst>
          </p:cNvPr>
          <p:cNvSpPr txBox="1">
            <a:spLocks/>
          </p:cNvSpPr>
          <p:nvPr/>
        </p:nvSpPr>
        <p:spPr>
          <a:xfrm>
            <a:off x="355600" y="3429000"/>
            <a:ext cx="7353300" cy="60582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 dirty="0"/>
              <a:t>The use of data and statistics </a:t>
            </a:r>
          </a:p>
          <a:p>
            <a:endParaRPr lang="en-US" sz="3200" dirty="0"/>
          </a:p>
          <a:p>
            <a:pPr algn="l"/>
            <a:r>
              <a:rPr lang="en-US" sz="2800" dirty="0"/>
              <a:t>BREAKDOWN: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END OF PLAY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MADE/MISSED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POSITON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ANGLE/STRAIGHT 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ABOVE/BELOW WAIST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PLAYER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YARDS AFTER FIRST CONTACT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CORRECTION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DRILL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***FIGHT***</a:t>
            </a:r>
            <a:endParaRPr lang="en-US" sz="36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E074F31-7B7D-46EF-90D7-1319D44AF4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153041"/>
              </p:ext>
            </p:extLst>
          </p:nvPr>
        </p:nvGraphicFramePr>
        <p:xfrm>
          <a:off x="5044274" y="1615736"/>
          <a:ext cx="7757326" cy="494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8F70D43B-AEEC-45D1-A78F-07BF5AE03730}"/>
              </a:ext>
            </a:extLst>
          </p:cNvPr>
          <p:cNvSpPr txBox="1">
            <a:spLocks/>
          </p:cNvSpPr>
          <p:nvPr/>
        </p:nvSpPr>
        <p:spPr>
          <a:xfrm>
            <a:off x="4541520" y="7426525"/>
            <a:ext cx="5242560" cy="15461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Yards after first contact</a:t>
            </a:r>
          </a:p>
          <a:p>
            <a:r>
              <a:rPr lang="en-US" sz="2000" dirty="0"/>
              <a:t> </a:t>
            </a:r>
            <a:endParaRPr lang="en-US" sz="18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A1B4BE7-B159-45D7-944B-75FB9FF1B3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781187"/>
              </p:ext>
            </p:extLst>
          </p:nvPr>
        </p:nvGraphicFramePr>
        <p:xfrm>
          <a:off x="5214280" y="5976318"/>
          <a:ext cx="4379298" cy="561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9883">
                  <a:extLst>
                    <a:ext uri="{9D8B030D-6E8A-4147-A177-3AD203B41FA5}">
                      <a16:colId xmlns:a16="http://schemas.microsoft.com/office/drawing/2014/main" val="1617891359"/>
                    </a:ext>
                  </a:extLst>
                </a:gridCol>
                <a:gridCol w="729883">
                  <a:extLst>
                    <a:ext uri="{9D8B030D-6E8A-4147-A177-3AD203B41FA5}">
                      <a16:colId xmlns:a16="http://schemas.microsoft.com/office/drawing/2014/main" val="840670720"/>
                    </a:ext>
                  </a:extLst>
                </a:gridCol>
                <a:gridCol w="729883">
                  <a:extLst>
                    <a:ext uri="{9D8B030D-6E8A-4147-A177-3AD203B41FA5}">
                      <a16:colId xmlns:a16="http://schemas.microsoft.com/office/drawing/2014/main" val="3951672585"/>
                    </a:ext>
                  </a:extLst>
                </a:gridCol>
                <a:gridCol w="729883">
                  <a:extLst>
                    <a:ext uri="{9D8B030D-6E8A-4147-A177-3AD203B41FA5}">
                      <a16:colId xmlns:a16="http://schemas.microsoft.com/office/drawing/2014/main" val="3699624586"/>
                    </a:ext>
                  </a:extLst>
                </a:gridCol>
                <a:gridCol w="729883">
                  <a:extLst>
                    <a:ext uri="{9D8B030D-6E8A-4147-A177-3AD203B41FA5}">
                      <a16:colId xmlns:a16="http://schemas.microsoft.com/office/drawing/2014/main" val="2517187739"/>
                    </a:ext>
                  </a:extLst>
                </a:gridCol>
                <a:gridCol w="729883">
                  <a:extLst>
                    <a:ext uri="{9D8B030D-6E8A-4147-A177-3AD203B41FA5}">
                      <a16:colId xmlns:a16="http://schemas.microsoft.com/office/drawing/2014/main" val="4077373836"/>
                    </a:ext>
                  </a:extLst>
                </a:gridCol>
              </a:tblGrid>
              <a:tr h="29896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TOTAL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DL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ILB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OLB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2847957"/>
                  </a:ext>
                </a:extLst>
              </a:tr>
              <a:tr h="2627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1,228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356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197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268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008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82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A768AA-0E46-4BB7-A6F4-D58ABE08C63C}"/>
              </a:ext>
            </a:extLst>
          </p:cNvPr>
          <p:cNvSpPr txBox="1">
            <a:spLocks/>
          </p:cNvSpPr>
          <p:nvPr/>
        </p:nvSpPr>
        <p:spPr>
          <a:xfrm>
            <a:off x="-790113" y="-1475543"/>
            <a:ext cx="121920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/>
              <a:t>Developing A YEAR ROUND TACKLING PROGRAM 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3C3EF4-14CE-4610-AE20-14EE1A981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0" y="1231213"/>
            <a:ext cx="2382508" cy="3578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6F6BAF-3EED-4F4F-B45C-F2B54FE3D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873" y="1368497"/>
            <a:ext cx="2344387" cy="3012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F28522-8113-472A-B56E-3ED9224A7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673" y="2142451"/>
            <a:ext cx="2900259" cy="3347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205826-052F-4DEE-9DA9-3EB6D0EB9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007" y="3020578"/>
            <a:ext cx="2382508" cy="3578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9524ED-CA82-4AA7-8EC5-915E1DFC9A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9148" y="1380634"/>
            <a:ext cx="2675375" cy="3578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549F3E-BEED-477D-A57D-CD9AD5EEA1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2134" y="3169997"/>
            <a:ext cx="2539530" cy="35787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9249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A768AA-0E46-4BB7-A6F4-D58ABE08C63C}"/>
              </a:ext>
            </a:extLst>
          </p:cNvPr>
          <p:cNvSpPr txBox="1">
            <a:spLocks/>
          </p:cNvSpPr>
          <p:nvPr/>
        </p:nvSpPr>
        <p:spPr>
          <a:xfrm>
            <a:off x="-790113" y="-1475543"/>
            <a:ext cx="121920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/>
              <a:t>Developing A YEAR ROUND TACKLING PROGRAM </a:t>
            </a:r>
            <a:endParaRPr lang="en-US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5F4663-0795-4C7A-9CBE-12779D191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6" y="1347426"/>
            <a:ext cx="3912159" cy="2934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02DA1D-3910-4FF3-AF8B-754167F0B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696" y="1339890"/>
            <a:ext cx="3912159" cy="2934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AE72688-0C31-4EA8-8447-E95F7D7D3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396" y="2903659"/>
            <a:ext cx="4101400" cy="3076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1C11A7-7DD7-4402-946E-CAC744CEB7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340" y="3754006"/>
            <a:ext cx="3681048" cy="2760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5299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3Z8A3568-X2">
            <a:extLst>
              <a:ext uri="{FF2B5EF4-FFF2-40B4-BE49-F238E27FC236}">
                <a16:creationId xmlns:a16="http://schemas.microsoft.com/office/drawing/2014/main" id="{DCDD7D47-47DB-437D-9CEC-701BC4190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27" b="99531" l="27678" r="67162">
                        <a14:foregroundMark x1="43471" y1="13716" x2="43471" y2="13716"/>
                        <a14:foregroundMark x1="49101" y1="9379" x2="49101" y2="9379"/>
                        <a14:foregroundMark x1="49101" y1="9027" x2="49101" y2="9027"/>
                        <a14:foregroundMark x1="42533" y1="17351" x2="42533" y2="17351"/>
                        <a14:foregroundMark x1="33698" y1="42204" x2="33698" y2="42204"/>
                        <a14:foregroundMark x1="29633" y1="49121" x2="29633" y2="49121"/>
                        <a14:foregroundMark x1="30023" y1="48183" x2="27756" y2="48183"/>
                        <a14:foregroundMark x1="27678" y1="50293" x2="27678" y2="50293"/>
                        <a14:foregroundMark x1="28772" y1="41501" x2="28772" y2="41501"/>
                        <a14:foregroundMark x1="31665" y1="87456" x2="41204" y2="96366"/>
                        <a14:foregroundMark x1="59343" y1="98476" x2="58796" y2="98710"/>
                        <a14:foregroundMark x1="56685" y1="99531" x2="56685" y2="99531"/>
                        <a14:foregroundMark x1="28303" y1="46307" x2="28303" y2="46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160" r="28036"/>
          <a:stretch>
            <a:fillRect/>
          </a:stretch>
        </p:blipFill>
        <p:spPr bwMode="auto">
          <a:xfrm>
            <a:off x="2627961" y="420590"/>
            <a:ext cx="5355851" cy="714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1A768AA-0E46-4BB7-A6F4-D58ABE08C63C}"/>
              </a:ext>
            </a:extLst>
          </p:cNvPr>
          <p:cNvSpPr txBox="1">
            <a:spLocks/>
          </p:cNvSpPr>
          <p:nvPr/>
        </p:nvSpPr>
        <p:spPr>
          <a:xfrm>
            <a:off x="-790113" y="-1475543"/>
            <a:ext cx="12192000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4000"/>
              <a:t>Developing A YEAR ROUND TACKLING PROGRAM </a:t>
            </a:r>
            <a:endParaRPr lang="en-US" sz="40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A1F8103-87F8-4335-9C9A-7BA8C471362D}"/>
              </a:ext>
            </a:extLst>
          </p:cNvPr>
          <p:cNvSpPr txBox="1">
            <a:spLocks/>
          </p:cNvSpPr>
          <p:nvPr/>
        </p:nvSpPr>
        <p:spPr>
          <a:xfrm>
            <a:off x="-596904" y="766581"/>
            <a:ext cx="3414776" cy="21002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122448"/>
                </a:solidFill>
                <a:latin typeface="AlternateGotNo3DOT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DETERMINING</a:t>
            </a:r>
          </a:p>
          <a:p>
            <a:r>
              <a:rPr lang="en-US" sz="2800" dirty="0"/>
              <a:t> POSITION </a:t>
            </a:r>
          </a:p>
          <a:p>
            <a:r>
              <a:rPr lang="en-US" sz="2800" dirty="0"/>
              <a:t>Specific </a:t>
            </a:r>
          </a:p>
          <a:p>
            <a:r>
              <a:rPr lang="en-US" sz="2800" dirty="0"/>
              <a:t>NEEDS </a:t>
            </a:r>
            <a:endParaRPr lang="en-US" sz="4000" dirty="0"/>
          </a:p>
        </p:txBody>
      </p:sp>
      <p:pic>
        <p:nvPicPr>
          <p:cNvPr id="1026" name="Picture 2" descr="3Z8A0946-XL[1]">
            <a:extLst>
              <a:ext uri="{FF2B5EF4-FFF2-40B4-BE49-F238E27FC236}">
                <a16:creationId xmlns:a16="http://schemas.microsoft.com/office/drawing/2014/main" id="{71715D80-6AFC-4641-9E3E-66F0A1DBE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99560" l="9971" r="89932">
                        <a14:foregroundMark x1="55816" y1="9091" x2="55816" y2="9091"/>
                        <a14:foregroundMark x1="58162" y1="9091" x2="58162" y2="9091"/>
                        <a14:foregroundMark x1="50635" y1="12170" x2="50635" y2="12170"/>
                        <a14:foregroundMark x1="49853" y1="14223" x2="49853" y2="14223"/>
                        <a14:foregroundMark x1="33529" y1="71114" x2="33529" y2="71114"/>
                        <a14:foregroundMark x1="59726" y1="90029" x2="59726" y2="90029"/>
                        <a14:foregroundMark x1="59726" y1="90029" x2="59726" y2="90029"/>
                        <a14:foregroundMark x1="59726" y1="89443" x2="59726" y2="89443"/>
                        <a14:foregroundMark x1="59726" y1="89443" x2="59726" y2="89443"/>
                        <a14:foregroundMark x1="58651" y1="90176" x2="58651" y2="90176"/>
                        <a14:foregroundMark x1="58847" y1="88710" x2="58847" y2="88710"/>
                        <a14:foregroundMark x1="61877" y1="84311" x2="61877" y2="84311"/>
                        <a14:foregroundMark x1="60802" y1="89589" x2="60802" y2="89589"/>
                        <a14:foregroundMark x1="60997" y1="90762" x2="61290" y2="90029"/>
                        <a14:foregroundMark x1="61584" y1="93255" x2="61584" y2="93255"/>
                        <a14:foregroundMark x1="62463" y1="99560" x2="62463" y2="99560"/>
                        <a14:foregroundMark x1="63343" y1="98534" x2="63343" y2="98534"/>
                        <a14:foregroundMark x1="38025" y1="98240" x2="38025" y2="98240"/>
                        <a14:foregroundMark x1="34604" y1="77713" x2="34604" y2="77713"/>
                        <a14:foregroundMark x1="33724" y1="76540" x2="33724" y2="76540"/>
                        <a14:backgroundMark x1="28641" y1="74487" x2="33724" y2="91202"/>
                        <a14:backgroundMark x1="48876" y1="83871" x2="48876" y2="83871"/>
                        <a14:backgroundMark x1="70577" y1="83431" x2="70577" y2="83431"/>
                        <a14:backgroundMark x1="67546" y1="44721" x2="67253" y2="45308"/>
                        <a14:backgroundMark x1="70674" y1="56745" x2="70674" y2="56745"/>
                        <a14:backgroundMark x1="71554" y1="32111" x2="67546" y2="74487"/>
                        <a14:backgroundMark x1="69404" y1="82845" x2="69404" y2="82845"/>
                        <a14:backgroundMark x1="69404" y1="82845" x2="69404" y2="82845"/>
                        <a14:backgroundMark x1="69404" y1="82845" x2="69404" y2="82845"/>
                        <a14:backgroundMark x1="68231" y1="83578" x2="68231" y2="83578"/>
                        <a14:backgroundMark x1="66862" y1="82991" x2="66862" y2="82991"/>
                        <a14:backgroundMark x1="66862" y1="83138" x2="66862" y2="83138"/>
                        <a14:backgroundMark x1="47996" y1="82551" x2="47996" y2="82551"/>
                        <a14:backgroundMark x1="47996" y1="82551" x2="47996" y2="82551"/>
                        <a14:backgroundMark x1="38612" y1="50293" x2="38612" y2="50293"/>
                        <a14:backgroundMark x1="37732" y1="53812" x2="37732" y2="53812"/>
                        <a14:backgroundMark x1="37830" y1="54106" x2="37830" y2="541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642" y="836929"/>
            <a:ext cx="9860794" cy="657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 descr="3Z8A6255-X2">
            <a:extLst>
              <a:ext uri="{FF2B5EF4-FFF2-40B4-BE49-F238E27FC236}">
                <a16:creationId xmlns:a16="http://schemas.microsoft.com/office/drawing/2014/main" id="{484A80E8-D355-48A5-9AE2-9D276DB17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936" b="90993" l="25533" r="71236">
                        <a14:foregroundMark x1="44766" y1="60961" x2="44766" y2="60961"/>
                        <a14:backgroundMark x1="31016" y1="73271" x2="56953" y2="813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20" t="9929" r="23051"/>
          <a:stretch>
            <a:fillRect/>
          </a:stretch>
        </p:blipFill>
        <p:spPr bwMode="auto">
          <a:xfrm>
            <a:off x="3738029" y="836929"/>
            <a:ext cx="7831166" cy="1044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3Z8A3615-X2">
            <a:extLst>
              <a:ext uri="{FF2B5EF4-FFF2-40B4-BE49-F238E27FC236}">
                <a16:creationId xmlns:a16="http://schemas.microsoft.com/office/drawing/2014/main" id="{217B2234-30AB-4726-83F6-C79CDE405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5" b="99883" l="19688" r="75313">
                        <a14:foregroundMark x1="23594" y1="30950" x2="23594" y2="30950"/>
                        <a14:foregroundMark x1="25547" y1="31770" x2="25547" y2="32474"/>
                        <a14:foregroundMark x1="25547" y1="32474" x2="25547" y2="32474"/>
                        <a14:foregroundMark x1="25547" y1="32474" x2="25547" y2="32474"/>
                        <a14:foregroundMark x1="25547" y1="32474" x2="25547" y2="32474"/>
                        <a14:foregroundMark x1="25547" y1="32474" x2="25547" y2="32474"/>
                        <a14:foregroundMark x1="21094" y1="37397" x2="21094" y2="37397"/>
                        <a14:foregroundMark x1="21172" y1="37749" x2="21172" y2="37749"/>
                        <a14:foregroundMark x1="21797" y1="48300" x2="21797" y2="48300"/>
                        <a14:foregroundMark x1="21953" y1="48652" x2="22734" y2="49590"/>
                        <a14:foregroundMark x1="23203" y1="51934" x2="23672" y2="52638"/>
                        <a14:foregroundMark x1="24297" y1="55569" x2="24297" y2="55569"/>
                        <a14:foregroundMark x1="74063" y1="38101" x2="74063" y2="38101"/>
                        <a14:foregroundMark x1="74219" y1="32825" x2="74219" y2="32825"/>
                        <a14:foregroundMark x1="73594" y1="32591" x2="73594" y2="32591"/>
                        <a14:foregroundMark x1="73594" y1="32239" x2="73594" y2="32239"/>
                        <a14:foregroundMark x1="68594" y1="48652" x2="68594" y2="48652"/>
                        <a14:foregroundMark x1="65938" y1="44783" x2="65938" y2="44783"/>
                        <a14:foregroundMark x1="66328" y1="45487" x2="67188" y2="45487"/>
                        <a14:foregroundMark x1="63438" y1="29308" x2="63438" y2="29308"/>
                        <a14:foregroundMark x1="63984" y1="28957" x2="63984" y2="28957"/>
                        <a14:foregroundMark x1="71484" y1="45487" x2="71484" y2="45487"/>
                        <a14:foregroundMark x1="71094" y1="43962" x2="71094" y2="43962"/>
                        <a14:foregroundMark x1="67578" y1="42907" x2="67578" y2="42907"/>
                        <a14:foregroundMark x1="67578" y1="45721" x2="67734" y2="45252"/>
                        <a14:foregroundMark x1="72969" y1="50762" x2="72188" y2="50410"/>
                        <a14:foregroundMark x1="49609" y1="52403" x2="49609" y2="52403"/>
                        <a14:foregroundMark x1="46328" y1="50762" x2="46328" y2="50762"/>
                        <a14:foregroundMark x1="45313" y1="52872" x2="45313" y2="52872"/>
                        <a14:foregroundMark x1="44453" y1="38101" x2="43359" y2="66354"/>
                        <a14:foregroundMark x1="43359" y1="66354" x2="44609" y2="76084"/>
                        <a14:foregroundMark x1="46719" y1="70106" x2="49219" y2="98828"/>
                        <a14:foregroundMark x1="27969" y1="27433" x2="38672" y2="58382"/>
                        <a14:foregroundMark x1="38672" y1="58382" x2="38984" y2="69637"/>
                        <a14:foregroundMark x1="38984" y1="69637" x2="40313" y2="76436"/>
                        <a14:foregroundMark x1="40313" y1="76436" x2="37813" y2="81712"/>
                        <a14:foregroundMark x1="37813" y1="81712" x2="23984" y2="91676"/>
                        <a14:foregroundMark x1="30234" y1="32825" x2="25313" y2="33060"/>
                        <a14:foregroundMark x1="25313" y1="33060" x2="21406" y2="37163"/>
                        <a14:foregroundMark x1="21406" y1="37163" x2="22031" y2="44197"/>
                        <a14:foregroundMark x1="22031" y1="44197" x2="25078" y2="49590"/>
                        <a14:foregroundMark x1="25078" y1="49590" x2="24063" y2="78429"/>
                        <a14:foregroundMark x1="24063" y1="78429" x2="21953" y2="78898"/>
                        <a14:foregroundMark x1="31172" y1="48417" x2="32578" y2="72333"/>
                        <a14:foregroundMark x1="32578" y1="72333" x2="23438" y2="86284"/>
                        <a14:foregroundMark x1="23438" y1="86284" x2="19766" y2="88042"/>
                        <a14:foregroundMark x1="19766" y1="88042" x2="19688" y2="88042"/>
                        <a14:foregroundMark x1="25547" y1="29777" x2="25547" y2="29777"/>
                        <a14:foregroundMark x1="25547" y1="30129" x2="25547" y2="30129"/>
                        <a14:foregroundMark x1="22109" y1="29426" x2="22109" y2="29426"/>
                        <a14:foregroundMark x1="20938" y1="34232" x2="20938" y2="34232"/>
                        <a14:foregroundMark x1="21328" y1="44900" x2="21484" y2="45487"/>
                        <a14:foregroundMark x1="21094" y1="52286" x2="21172" y2="52755"/>
                        <a14:foregroundMark x1="23984" y1="59437" x2="23984" y2="59437"/>
                        <a14:foregroundMark x1="45234" y1="53576" x2="45234" y2="55451"/>
                        <a14:foregroundMark x1="45859" y1="56389" x2="46172" y2="57913"/>
                        <a14:foregroundMark x1="47109" y1="60141" x2="47109" y2="60141"/>
                        <a14:foregroundMark x1="48047" y1="62720" x2="48047" y2="62720"/>
                        <a14:foregroundMark x1="49219" y1="59906" x2="49219" y2="59906"/>
                        <a14:foregroundMark x1="50234" y1="50645" x2="50234" y2="50645"/>
                        <a14:foregroundMark x1="50234" y1="50645" x2="50234" y2="50645"/>
                        <a14:foregroundMark x1="51797" y1="49238" x2="51797" y2="49238"/>
                        <a14:foregroundMark x1="51797" y1="49121" x2="51797" y2="49121"/>
                        <a14:foregroundMark x1="50547" y1="50293" x2="50547" y2="50293"/>
                        <a14:foregroundMark x1="50469" y1="50293" x2="50469" y2="50293"/>
                        <a14:foregroundMark x1="49297" y1="48769" x2="49297" y2="48769"/>
                        <a14:foregroundMark x1="50234" y1="48886" x2="50234" y2="48886"/>
                        <a14:foregroundMark x1="47344" y1="45604" x2="47344" y2="45604"/>
                        <a14:foregroundMark x1="49297" y1="43611" x2="49297" y2="43611"/>
                        <a14:foregroundMark x1="49297" y1="45721" x2="49297" y2="45721"/>
                        <a14:foregroundMark x1="48203" y1="46893" x2="48438" y2="48417"/>
                        <a14:foregroundMark x1="48984" y1="43142" x2="48984" y2="43142"/>
                        <a14:foregroundMark x1="50078" y1="28488" x2="50078" y2="28488"/>
                        <a14:foregroundMark x1="47734" y1="28136" x2="47734" y2="28136"/>
                        <a14:foregroundMark x1="47734" y1="27433" x2="47734" y2="27433"/>
                        <a14:foregroundMark x1="41172" y1="23798" x2="52422" y2="32943"/>
                        <a14:foregroundMark x1="52422" y1="32943" x2="54609" y2="33763"/>
                        <a14:foregroundMark x1="49219" y1="65533" x2="51797" y2="99883"/>
                        <a14:foregroundMark x1="63047" y1="61430" x2="75234" y2="99179"/>
                        <a14:foregroundMark x1="67578" y1="60610" x2="75313" y2="94490"/>
                        <a14:foregroundMark x1="73203" y1="39977" x2="73594" y2="40094"/>
                        <a14:foregroundMark x1="74844" y1="40563" x2="74844" y2="40563"/>
                        <a14:foregroundMark x1="74609" y1="41735" x2="74609" y2="41735"/>
                        <a14:foregroundMark x1="74609" y1="48417" x2="74609" y2="48417"/>
                        <a14:foregroundMark x1="73672" y1="47597" x2="73672" y2="47597"/>
                        <a14:backgroundMark x1="57188" y1="22978" x2="57188" y2="23916"/>
                        <a14:backgroundMark x1="56797" y1="26495" x2="57578" y2="7855"/>
                        <a14:backgroundMark x1="69609" y1="19343" x2="69609" y2="19343"/>
                        <a14:backgroundMark x1="71172" y1="22274" x2="71172" y2="22274"/>
                        <a14:backgroundMark x1="72188" y1="23095" x2="72188" y2="23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52" r="23381"/>
          <a:stretch>
            <a:fillRect/>
          </a:stretch>
        </p:blipFill>
        <p:spPr bwMode="auto">
          <a:xfrm>
            <a:off x="-67970" y="2042205"/>
            <a:ext cx="4303508" cy="569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851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</TotalTime>
  <Words>822</Words>
  <Application>Microsoft Office PowerPoint</Application>
  <PresentationFormat>Widescreen</PresentationFormat>
  <Paragraphs>237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AlternateGotNo3DOT</vt:lpstr>
      <vt:lpstr>Arial</vt:lpstr>
      <vt:lpstr>Calibri</vt:lpstr>
      <vt:lpstr>Fira Sans</vt:lpstr>
      <vt:lpstr>Office Theme</vt:lpstr>
      <vt:lpstr>Developing A YEAR ROUND TACKLING PROGRAM </vt:lpstr>
      <vt:lpstr>Developing A YEAR ROUND TACKLING PROGRAM </vt:lpstr>
      <vt:lpstr>Developing A YEAR ROUND TACKLING PROGRAM </vt:lpstr>
      <vt:lpstr>PowerPoint Presentation</vt:lpstr>
      <vt:lpstr>Developing A YEAR ROUND TACKLING PROGRAM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Kendra Smith</dc:creator>
  <cp:lastModifiedBy>Vincent DiGaetano</cp:lastModifiedBy>
  <cp:revision>33</cp:revision>
  <dcterms:created xsi:type="dcterms:W3CDTF">2016-11-07T18:20:10Z</dcterms:created>
  <dcterms:modified xsi:type="dcterms:W3CDTF">2017-12-30T14:21:32Z</dcterms:modified>
</cp:coreProperties>
</file>