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8" r:id="rId3"/>
    <p:sldId id="273" r:id="rId4"/>
    <p:sldId id="261" r:id="rId5"/>
    <p:sldId id="262" r:id="rId6"/>
    <p:sldId id="263" r:id="rId7"/>
    <p:sldId id="260" r:id="rId8"/>
    <p:sldId id="257" r:id="rId9"/>
    <p:sldId id="272" r:id="rId10"/>
    <p:sldId id="270" r:id="rId11"/>
    <p:sldId id="271" r:id="rId12"/>
    <p:sldId id="277" r:id="rId13"/>
    <p:sldId id="279" r:id="rId14"/>
    <p:sldId id="283" r:id="rId15"/>
    <p:sldId id="269" r:id="rId16"/>
    <p:sldId id="276" r:id="rId17"/>
    <p:sldId id="278" r:id="rId18"/>
    <p:sldId id="268" r:id="rId19"/>
    <p:sldId id="266" r:id="rId20"/>
    <p:sldId id="275" r:id="rId21"/>
    <p:sldId id="274" r:id="rId22"/>
    <p:sldId id="282" r:id="rId23"/>
    <p:sldId id="284" r:id="rId24"/>
    <p:sldId id="265" r:id="rId25"/>
    <p:sldId id="280" r:id="rId26"/>
    <p:sldId id="281" r:id="rId27"/>
    <p:sldId id="25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4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20"/>
    <p:restoredTop sz="94613"/>
  </p:normalViewPr>
  <p:slideViewPr>
    <p:cSldViewPr snapToGrid="0" snapToObjects="1" showGuides="1">
      <p:cViewPr varScale="1">
        <p:scale>
          <a:sx n="110" d="100"/>
          <a:sy n="110" d="100"/>
        </p:scale>
        <p:origin x="83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F5F07-66DF-48EF-81CA-98990511E868}" type="doc">
      <dgm:prSet loTypeId="urn:microsoft.com/office/officeart/2005/8/layout/equation2" loCatId="process" qsTypeId="urn:microsoft.com/office/officeart/2005/8/quickstyle/simple1" qsCatId="simple" csTypeId="urn:microsoft.com/office/officeart/2005/8/colors/accent1_2" csCatId="accent1" phldr="1"/>
      <dgm:spPr/>
    </dgm:pt>
    <dgm:pt modelId="{830FA96C-FA9E-43E4-94EC-60C71EF1FCD7}">
      <dgm:prSet phldrT="[Text]"/>
      <dgm:spPr/>
      <dgm:t>
        <a:bodyPr/>
        <a:lstStyle/>
        <a:p>
          <a:r>
            <a:rPr lang="en-US" dirty="0" smtClean="0"/>
            <a:t>What do you sweat?</a:t>
          </a:r>
          <a:endParaRPr lang="en-US" dirty="0"/>
        </a:p>
      </dgm:t>
    </dgm:pt>
    <dgm:pt modelId="{7B5D0E62-46B5-4B03-9C0D-8C1D72E94731}" type="parTrans" cxnId="{679647DE-1FDB-4606-AB11-7E796AF2E6F6}">
      <dgm:prSet/>
      <dgm:spPr/>
      <dgm:t>
        <a:bodyPr/>
        <a:lstStyle/>
        <a:p>
          <a:endParaRPr lang="en-US"/>
        </a:p>
      </dgm:t>
    </dgm:pt>
    <dgm:pt modelId="{02D5BA1F-0FCA-4317-B35C-7137F14071DB}" type="sibTrans" cxnId="{679647DE-1FDB-4606-AB11-7E796AF2E6F6}">
      <dgm:prSet/>
      <dgm:spPr/>
      <dgm:t>
        <a:bodyPr/>
        <a:lstStyle/>
        <a:p>
          <a:endParaRPr lang="en-US"/>
        </a:p>
      </dgm:t>
    </dgm:pt>
    <dgm:pt modelId="{9EDB2384-DD75-4424-B208-1E2BB2F9BD28}">
      <dgm:prSet phldrT="[Text]"/>
      <dgm:spPr/>
      <dgm:t>
        <a:bodyPr/>
        <a:lstStyle/>
        <a:p>
          <a:r>
            <a:rPr lang="en-US" dirty="0" smtClean="0"/>
            <a:t>How much do you sweat?</a:t>
          </a:r>
          <a:endParaRPr lang="en-US" dirty="0"/>
        </a:p>
      </dgm:t>
    </dgm:pt>
    <dgm:pt modelId="{D2A423F0-B84C-44CC-B4D1-92B125610036}" type="parTrans" cxnId="{F9C50D24-103A-48D2-9645-B687DC9FBCB3}">
      <dgm:prSet/>
      <dgm:spPr/>
      <dgm:t>
        <a:bodyPr/>
        <a:lstStyle/>
        <a:p>
          <a:endParaRPr lang="en-US"/>
        </a:p>
      </dgm:t>
    </dgm:pt>
    <dgm:pt modelId="{D99D6CA9-65C7-42AC-B26D-2004A30D33A0}" type="sibTrans" cxnId="{F9C50D24-103A-48D2-9645-B687DC9FBCB3}">
      <dgm:prSet/>
      <dgm:spPr/>
      <dgm:t>
        <a:bodyPr/>
        <a:lstStyle/>
        <a:p>
          <a:endParaRPr lang="en-US"/>
        </a:p>
      </dgm:t>
    </dgm:pt>
    <dgm:pt modelId="{1AC63565-D43E-4A41-893F-DA5908ED5FC6}">
      <dgm:prSet phldrT="[Text]"/>
      <dgm:spPr/>
      <dgm:t>
        <a:bodyPr/>
        <a:lstStyle/>
        <a:p>
          <a:r>
            <a:rPr lang="en-US" dirty="0" smtClean="0"/>
            <a:t>With what/how do you need to hydrate?</a:t>
          </a:r>
          <a:endParaRPr lang="en-US" dirty="0"/>
        </a:p>
      </dgm:t>
    </dgm:pt>
    <dgm:pt modelId="{B48BCB3C-1403-4314-A09F-E8064E8D0BB8}" type="parTrans" cxnId="{C5DF88B6-51E3-41A8-8CB5-1703B3941AF8}">
      <dgm:prSet/>
      <dgm:spPr/>
      <dgm:t>
        <a:bodyPr/>
        <a:lstStyle/>
        <a:p>
          <a:endParaRPr lang="en-US"/>
        </a:p>
      </dgm:t>
    </dgm:pt>
    <dgm:pt modelId="{EC8B4262-0960-4560-BB6F-0B123E9E0072}" type="sibTrans" cxnId="{C5DF88B6-51E3-41A8-8CB5-1703B3941AF8}">
      <dgm:prSet/>
      <dgm:spPr/>
      <dgm:t>
        <a:bodyPr/>
        <a:lstStyle/>
        <a:p>
          <a:endParaRPr lang="en-US"/>
        </a:p>
      </dgm:t>
    </dgm:pt>
    <dgm:pt modelId="{7D19FFA4-E188-4A69-85D4-D72537E81882}" type="pres">
      <dgm:prSet presAssocID="{21AF5F07-66DF-48EF-81CA-98990511E868}" presName="Name0" presStyleCnt="0">
        <dgm:presLayoutVars>
          <dgm:dir/>
          <dgm:resizeHandles val="exact"/>
        </dgm:presLayoutVars>
      </dgm:prSet>
      <dgm:spPr/>
    </dgm:pt>
    <dgm:pt modelId="{D84A7FD0-8E99-4002-A266-2B3179D07F18}" type="pres">
      <dgm:prSet presAssocID="{21AF5F07-66DF-48EF-81CA-98990511E868}" presName="vNodes" presStyleCnt="0"/>
      <dgm:spPr/>
    </dgm:pt>
    <dgm:pt modelId="{5B7E6231-1C2C-4D92-ACD2-7A9F8F7257B7}" type="pres">
      <dgm:prSet presAssocID="{830FA96C-FA9E-43E4-94EC-60C71EF1FCD7}" presName="node" presStyleLbl="node1" presStyleIdx="0" presStyleCnt="3">
        <dgm:presLayoutVars>
          <dgm:bulletEnabled val="1"/>
        </dgm:presLayoutVars>
      </dgm:prSet>
      <dgm:spPr/>
      <dgm:t>
        <a:bodyPr/>
        <a:lstStyle/>
        <a:p>
          <a:endParaRPr lang="en-US"/>
        </a:p>
      </dgm:t>
    </dgm:pt>
    <dgm:pt modelId="{044068AD-EC06-481C-8293-A25309EA08CB}" type="pres">
      <dgm:prSet presAssocID="{02D5BA1F-0FCA-4317-B35C-7137F14071DB}" presName="spacerT" presStyleCnt="0"/>
      <dgm:spPr/>
    </dgm:pt>
    <dgm:pt modelId="{BFE95289-CA2B-4AC2-A478-4694F568BF11}" type="pres">
      <dgm:prSet presAssocID="{02D5BA1F-0FCA-4317-B35C-7137F14071DB}" presName="sibTrans" presStyleLbl="sibTrans2D1" presStyleIdx="0" presStyleCnt="2"/>
      <dgm:spPr/>
      <dgm:t>
        <a:bodyPr/>
        <a:lstStyle/>
        <a:p>
          <a:endParaRPr lang="en-US"/>
        </a:p>
      </dgm:t>
    </dgm:pt>
    <dgm:pt modelId="{0FA0137C-5E2E-494D-947B-18BC3B270B9D}" type="pres">
      <dgm:prSet presAssocID="{02D5BA1F-0FCA-4317-B35C-7137F14071DB}" presName="spacerB" presStyleCnt="0"/>
      <dgm:spPr/>
    </dgm:pt>
    <dgm:pt modelId="{9ECFF279-1F7C-47F5-B5D0-83580E4C9BDC}" type="pres">
      <dgm:prSet presAssocID="{9EDB2384-DD75-4424-B208-1E2BB2F9BD28}" presName="node" presStyleLbl="node1" presStyleIdx="1" presStyleCnt="3">
        <dgm:presLayoutVars>
          <dgm:bulletEnabled val="1"/>
        </dgm:presLayoutVars>
      </dgm:prSet>
      <dgm:spPr/>
      <dgm:t>
        <a:bodyPr/>
        <a:lstStyle/>
        <a:p>
          <a:endParaRPr lang="en-US"/>
        </a:p>
      </dgm:t>
    </dgm:pt>
    <dgm:pt modelId="{2E12D329-054E-41DC-A8C8-157D6F61A50E}" type="pres">
      <dgm:prSet presAssocID="{21AF5F07-66DF-48EF-81CA-98990511E868}" presName="sibTransLast" presStyleLbl="sibTrans2D1" presStyleIdx="1" presStyleCnt="2"/>
      <dgm:spPr/>
      <dgm:t>
        <a:bodyPr/>
        <a:lstStyle/>
        <a:p>
          <a:endParaRPr lang="en-US"/>
        </a:p>
      </dgm:t>
    </dgm:pt>
    <dgm:pt modelId="{7B11F5EB-72E3-4B0D-9255-95E54F1DDE3F}" type="pres">
      <dgm:prSet presAssocID="{21AF5F07-66DF-48EF-81CA-98990511E868}" presName="connectorText" presStyleLbl="sibTrans2D1" presStyleIdx="1" presStyleCnt="2"/>
      <dgm:spPr/>
      <dgm:t>
        <a:bodyPr/>
        <a:lstStyle/>
        <a:p>
          <a:endParaRPr lang="en-US"/>
        </a:p>
      </dgm:t>
    </dgm:pt>
    <dgm:pt modelId="{EF1B87CF-C6A0-4899-8488-6199C12F8AB8}" type="pres">
      <dgm:prSet presAssocID="{21AF5F07-66DF-48EF-81CA-98990511E868}" presName="lastNode" presStyleLbl="node1" presStyleIdx="2" presStyleCnt="3">
        <dgm:presLayoutVars>
          <dgm:bulletEnabled val="1"/>
        </dgm:presLayoutVars>
      </dgm:prSet>
      <dgm:spPr/>
      <dgm:t>
        <a:bodyPr/>
        <a:lstStyle/>
        <a:p>
          <a:endParaRPr lang="en-US"/>
        </a:p>
      </dgm:t>
    </dgm:pt>
  </dgm:ptLst>
  <dgm:cxnLst>
    <dgm:cxn modelId="{C5DF88B6-51E3-41A8-8CB5-1703B3941AF8}" srcId="{21AF5F07-66DF-48EF-81CA-98990511E868}" destId="{1AC63565-D43E-4A41-893F-DA5908ED5FC6}" srcOrd="2" destOrd="0" parTransId="{B48BCB3C-1403-4314-A09F-E8064E8D0BB8}" sibTransId="{EC8B4262-0960-4560-BB6F-0B123E9E0072}"/>
    <dgm:cxn modelId="{C2EE3D7E-03D2-45B3-97D3-F71C563DE3BE}" type="presOf" srcId="{21AF5F07-66DF-48EF-81CA-98990511E868}" destId="{7D19FFA4-E188-4A69-85D4-D72537E81882}" srcOrd="0" destOrd="0" presId="urn:microsoft.com/office/officeart/2005/8/layout/equation2"/>
    <dgm:cxn modelId="{D32181BE-976F-4B7B-9BFD-5E1647CE62D5}" type="presOf" srcId="{D99D6CA9-65C7-42AC-B26D-2004A30D33A0}" destId="{2E12D329-054E-41DC-A8C8-157D6F61A50E}" srcOrd="0" destOrd="0" presId="urn:microsoft.com/office/officeart/2005/8/layout/equation2"/>
    <dgm:cxn modelId="{F9C50D24-103A-48D2-9645-B687DC9FBCB3}" srcId="{21AF5F07-66DF-48EF-81CA-98990511E868}" destId="{9EDB2384-DD75-4424-B208-1E2BB2F9BD28}" srcOrd="1" destOrd="0" parTransId="{D2A423F0-B84C-44CC-B4D1-92B125610036}" sibTransId="{D99D6CA9-65C7-42AC-B26D-2004A30D33A0}"/>
    <dgm:cxn modelId="{E7F72E3C-A27E-4803-A55F-5A85BA23AAC5}" type="presOf" srcId="{830FA96C-FA9E-43E4-94EC-60C71EF1FCD7}" destId="{5B7E6231-1C2C-4D92-ACD2-7A9F8F7257B7}" srcOrd="0" destOrd="0" presId="urn:microsoft.com/office/officeart/2005/8/layout/equation2"/>
    <dgm:cxn modelId="{0DF84901-4D6B-416A-8E51-CB08280094B4}" type="presOf" srcId="{9EDB2384-DD75-4424-B208-1E2BB2F9BD28}" destId="{9ECFF279-1F7C-47F5-B5D0-83580E4C9BDC}" srcOrd="0" destOrd="0" presId="urn:microsoft.com/office/officeart/2005/8/layout/equation2"/>
    <dgm:cxn modelId="{8258B1A0-FFB2-4627-8E4C-434EC3EDC0D1}" type="presOf" srcId="{02D5BA1F-0FCA-4317-B35C-7137F14071DB}" destId="{BFE95289-CA2B-4AC2-A478-4694F568BF11}" srcOrd="0" destOrd="0" presId="urn:microsoft.com/office/officeart/2005/8/layout/equation2"/>
    <dgm:cxn modelId="{1EC93A86-8700-4444-AC2B-8E852ABAED0C}" type="presOf" srcId="{1AC63565-D43E-4A41-893F-DA5908ED5FC6}" destId="{EF1B87CF-C6A0-4899-8488-6199C12F8AB8}" srcOrd="0" destOrd="0" presId="urn:microsoft.com/office/officeart/2005/8/layout/equation2"/>
    <dgm:cxn modelId="{E0A2E3CE-02D2-4E47-A435-31E12B0EA767}" type="presOf" srcId="{D99D6CA9-65C7-42AC-B26D-2004A30D33A0}" destId="{7B11F5EB-72E3-4B0D-9255-95E54F1DDE3F}" srcOrd="1" destOrd="0" presId="urn:microsoft.com/office/officeart/2005/8/layout/equation2"/>
    <dgm:cxn modelId="{679647DE-1FDB-4606-AB11-7E796AF2E6F6}" srcId="{21AF5F07-66DF-48EF-81CA-98990511E868}" destId="{830FA96C-FA9E-43E4-94EC-60C71EF1FCD7}" srcOrd="0" destOrd="0" parTransId="{7B5D0E62-46B5-4B03-9C0D-8C1D72E94731}" sibTransId="{02D5BA1F-0FCA-4317-B35C-7137F14071DB}"/>
    <dgm:cxn modelId="{3CBD201F-71F4-49C8-8E9F-36450A2AB9DB}" type="presParOf" srcId="{7D19FFA4-E188-4A69-85D4-D72537E81882}" destId="{D84A7FD0-8E99-4002-A266-2B3179D07F18}" srcOrd="0" destOrd="0" presId="urn:microsoft.com/office/officeart/2005/8/layout/equation2"/>
    <dgm:cxn modelId="{8147A445-7642-49B9-B096-1ACAF81B8948}" type="presParOf" srcId="{D84A7FD0-8E99-4002-A266-2B3179D07F18}" destId="{5B7E6231-1C2C-4D92-ACD2-7A9F8F7257B7}" srcOrd="0" destOrd="0" presId="urn:microsoft.com/office/officeart/2005/8/layout/equation2"/>
    <dgm:cxn modelId="{F8BEFB5E-0304-4183-B862-AA5FCB59A6DB}" type="presParOf" srcId="{D84A7FD0-8E99-4002-A266-2B3179D07F18}" destId="{044068AD-EC06-481C-8293-A25309EA08CB}" srcOrd="1" destOrd="0" presId="urn:microsoft.com/office/officeart/2005/8/layout/equation2"/>
    <dgm:cxn modelId="{E99E4067-0F65-4E6D-B0ED-C2CDBD74F21E}" type="presParOf" srcId="{D84A7FD0-8E99-4002-A266-2B3179D07F18}" destId="{BFE95289-CA2B-4AC2-A478-4694F568BF11}" srcOrd="2" destOrd="0" presId="urn:microsoft.com/office/officeart/2005/8/layout/equation2"/>
    <dgm:cxn modelId="{10AD6C29-AA4E-47EB-81EA-C3DC1E8DD9A7}" type="presParOf" srcId="{D84A7FD0-8E99-4002-A266-2B3179D07F18}" destId="{0FA0137C-5E2E-494D-947B-18BC3B270B9D}" srcOrd="3" destOrd="0" presId="urn:microsoft.com/office/officeart/2005/8/layout/equation2"/>
    <dgm:cxn modelId="{664D46C1-20C5-493C-94DB-2183BC69A878}" type="presParOf" srcId="{D84A7FD0-8E99-4002-A266-2B3179D07F18}" destId="{9ECFF279-1F7C-47F5-B5D0-83580E4C9BDC}" srcOrd="4" destOrd="0" presId="urn:microsoft.com/office/officeart/2005/8/layout/equation2"/>
    <dgm:cxn modelId="{B9076E86-A25C-422F-A1F1-8427CE45F661}" type="presParOf" srcId="{7D19FFA4-E188-4A69-85D4-D72537E81882}" destId="{2E12D329-054E-41DC-A8C8-157D6F61A50E}" srcOrd="1" destOrd="0" presId="urn:microsoft.com/office/officeart/2005/8/layout/equation2"/>
    <dgm:cxn modelId="{3A96B918-1B1C-4486-85F8-C4147929B390}" type="presParOf" srcId="{2E12D329-054E-41DC-A8C8-157D6F61A50E}" destId="{7B11F5EB-72E3-4B0D-9255-95E54F1DDE3F}" srcOrd="0" destOrd="0" presId="urn:microsoft.com/office/officeart/2005/8/layout/equation2"/>
    <dgm:cxn modelId="{BFF82EC9-73BF-46D4-8B39-20DE53A11C6C}" type="presParOf" srcId="{7D19FFA4-E188-4A69-85D4-D72537E81882}" destId="{EF1B87CF-C6A0-4899-8488-6199C12F8AB8}"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E6231-1C2C-4D92-ACD2-7A9F8F7257B7}">
      <dsp:nvSpPr>
        <dsp:cNvPr id="0" name=""/>
        <dsp:cNvSpPr/>
      </dsp:nvSpPr>
      <dsp:spPr>
        <a:xfrm>
          <a:off x="382488" y="1472"/>
          <a:ext cx="1480839" cy="14808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What do you sweat?</a:t>
          </a:r>
          <a:endParaRPr lang="en-US" sz="1800" kern="1200" dirty="0"/>
        </a:p>
      </dsp:txBody>
      <dsp:txXfrm>
        <a:off x="599352" y="218336"/>
        <a:ext cx="1047111" cy="1047111"/>
      </dsp:txXfrm>
    </dsp:sp>
    <dsp:sp modelId="{BFE95289-CA2B-4AC2-A478-4694F568BF11}">
      <dsp:nvSpPr>
        <dsp:cNvPr id="0" name=""/>
        <dsp:cNvSpPr/>
      </dsp:nvSpPr>
      <dsp:spPr>
        <a:xfrm>
          <a:off x="693464" y="1602556"/>
          <a:ext cx="858887" cy="85888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807309" y="1930994"/>
        <a:ext cx="631197" cy="202011"/>
      </dsp:txXfrm>
    </dsp:sp>
    <dsp:sp modelId="{9ECFF279-1F7C-47F5-B5D0-83580E4C9BDC}">
      <dsp:nvSpPr>
        <dsp:cNvPr id="0" name=""/>
        <dsp:cNvSpPr/>
      </dsp:nvSpPr>
      <dsp:spPr>
        <a:xfrm>
          <a:off x="382488" y="2581687"/>
          <a:ext cx="1480839" cy="14808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How much do you sweat?</a:t>
          </a:r>
          <a:endParaRPr lang="en-US" sz="1800" kern="1200" dirty="0"/>
        </a:p>
      </dsp:txBody>
      <dsp:txXfrm>
        <a:off x="599352" y="2798551"/>
        <a:ext cx="1047111" cy="1047111"/>
      </dsp:txXfrm>
    </dsp:sp>
    <dsp:sp modelId="{2E12D329-054E-41DC-A8C8-157D6F61A50E}">
      <dsp:nvSpPr>
        <dsp:cNvPr id="0" name=""/>
        <dsp:cNvSpPr/>
      </dsp:nvSpPr>
      <dsp:spPr>
        <a:xfrm>
          <a:off x="2085454" y="1756563"/>
          <a:ext cx="470907" cy="5508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085454" y="1866737"/>
        <a:ext cx="329635" cy="330524"/>
      </dsp:txXfrm>
    </dsp:sp>
    <dsp:sp modelId="{EF1B87CF-C6A0-4899-8488-6199C12F8AB8}">
      <dsp:nvSpPr>
        <dsp:cNvPr id="0" name=""/>
        <dsp:cNvSpPr/>
      </dsp:nvSpPr>
      <dsp:spPr>
        <a:xfrm>
          <a:off x="2751832" y="551160"/>
          <a:ext cx="2961679" cy="296167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With what/how do you need to hydrate?</a:t>
          </a:r>
          <a:endParaRPr lang="en-US" sz="3100" kern="1200" dirty="0"/>
        </a:p>
      </dsp:txBody>
      <dsp:txXfrm>
        <a:off x="3185560" y="984888"/>
        <a:ext cx="2094223" cy="209422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BEC19-8DA0-4966-B5C9-927AB76B2F70}" type="datetimeFigureOut">
              <a:rPr lang="en-US" smtClean="0"/>
              <a:t>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E9353-46BA-49EE-96D9-A6DABF740476}" type="slidenum">
              <a:rPr lang="en-US" smtClean="0"/>
              <a:t>‹#›</a:t>
            </a:fld>
            <a:endParaRPr lang="en-US"/>
          </a:p>
        </p:txBody>
      </p:sp>
    </p:spTree>
    <p:extLst>
      <p:ext uri="{BB962C8B-B14F-4D97-AF65-F5344CB8AC3E}">
        <p14:creationId xmlns:p14="http://schemas.microsoft.com/office/powerpoint/2010/main" val="4050130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0023C7-DA36-4052-A2BB-4670B9B7F203}" type="slidenum">
              <a:rPr lang="en-US" altLang="en-US"/>
              <a:pPr eaLnBrk="1" hangingPunct="1"/>
              <a:t>9</a:t>
            </a:fld>
            <a:endParaRPr lang="en-US" altLang="en-US"/>
          </a:p>
        </p:txBody>
      </p:sp>
    </p:spTree>
    <p:extLst>
      <p:ext uri="{BB962C8B-B14F-4D97-AF65-F5344CB8AC3E}">
        <p14:creationId xmlns:p14="http://schemas.microsoft.com/office/powerpoint/2010/main" val="205050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09700"/>
            <a:ext cx="9144000" cy="2100262"/>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4270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239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4981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743199"/>
            <a:ext cx="5181600" cy="3433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2743199"/>
            <a:ext cx="5181600" cy="343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754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34937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2824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3648075"/>
            <a:ext cx="5157787" cy="2409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2824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648075"/>
            <a:ext cx="5183188" cy="2409825"/>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9253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3552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112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394460"/>
            <a:ext cx="3932237" cy="1600200"/>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5181600" y="1394461"/>
            <a:ext cx="6172200" cy="39395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994660"/>
            <a:ext cx="3932237" cy="23393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84429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3128" y="145669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67948" y="1444625"/>
            <a:ext cx="6172200" cy="4416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93128" y="3056890"/>
            <a:ext cx="3932237" cy="28041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69739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399"/>
            <a:ext cx="12192000" cy="6900333"/>
          </a:xfrm>
          <a:prstGeom prst="rect">
            <a:avLst/>
          </a:prstGeom>
        </p:spPr>
      </p:pic>
      <p:sp>
        <p:nvSpPr>
          <p:cNvPr id="2" name="Title Placeholder 1"/>
          <p:cNvSpPr>
            <a:spLocks noGrp="1"/>
          </p:cNvSpPr>
          <p:nvPr>
            <p:ph type="title"/>
          </p:nvPr>
        </p:nvSpPr>
        <p:spPr>
          <a:xfrm>
            <a:off x="838200" y="1372576"/>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51079" y="2719526"/>
            <a:ext cx="10515600" cy="32645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38247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cap="all" baseline="0">
          <a:solidFill>
            <a:srgbClr val="122448"/>
          </a:solidFill>
          <a:latin typeface="AlternateGotNo3DOT"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tx1">
              <a:lumMod val="50000"/>
              <a:lumOff val="50000"/>
            </a:schemeClr>
          </a:solidFill>
          <a:latin typeface="Fira Sans"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tx1">
              <a:lumMod val="50000"/>
              <a:lumOff val="50000"/>
            </a:schemeClr>
          </a:solidFill>
          <a:latin typeface="Fira Sans"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tx1">
              <a:lumMod val="50000"/>
              <a:lumOff val="50000"/>
            </a:schemeClr>
          </a:solidFill>
          <a:latin typeface="Fira Sans"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tx1">
              <a:lumMod val="50000"/>
              <a:lumOff val="50000"/>
            </a:schemeClr>
          </a:solidFill>
          <a:latin typeface="Fira Sans"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tx1">
              <a:lumMod val="50000"/>
              <a:lumOff val="50000"/>
            </a:schemeClr>
          </a:solidFill>
          <a:latin typeface="Fira Sans"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5264" y="4180114"/>
            <a:ext cx="411522" cy="3868546"/>
          </a:xfrm>
        </p:spPr>
        <p:txBody>
          <a:bodyPr>
            <a:normAutofit/>
          </a:bodyPr>
          <a:lstStyle/>
          <a:p>
            <a:endParaRPr lang="en-US" dirty="0"/>
          </a:p>
        </p:txBody>
      </p:sp>
      <p:sp>
        <p:nvSpPr>
          <p:cNvPr id="3" name="Subtitle 2"/>
          <p:cNvSpPr>
            <a:spLocks noGrp="1"/>
          </p:cNvSpPr>
          <p:nvPr>
            <p:ph type="subTitle" idx="1"/>
          </p:nvPr>
        </p:nvSpPr>
        <p:spPr>
          <a:xfrm>
            <a:off x="1577303" y="3556318"/>
            <a:ext cx="9144000" cy="1655762"/>
          </a:xfrm>
        </p:spPr>
        <p:txBody>
          <a:bodyPr/>
          <a:lstStyle/>
          <a:p>
            <a:pPr algn="r"/>
            <a:r>
              <a:rPr lang="en-US" dirty="0" smtClean="0"/>
              <a:t>Adam Korzun, MS, RD, CSSD</a:t>
            </a:r>
          </a:p>
          <a:p>
            <a:pPr algn="r"/>
            <a:r>
              <a:rPr lang="en-US" dirty="0" smtClean="0"/>
              <a:t>Green Bay Packers</a:t>
            </a:r>
            <a:endParaRPr lang="en-US" dirty="0"/>
          </a:p>
        </p:txBody>
      </p:sp>
      <p:pic>
        <p:nvPicPr>
          <p:cNvPr id="1026" name="Picture 2" descr="https://images-na.ssl-images-amazon.com/images/I/81Zglq6MT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076" y="1435564"/>
            <a:ext cx="5428227" cy="612369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3965" y="1435564"/>
            <a:ext cx="2899954" cy="1446550"/>
          </a:xfrm>
          <a:prstGeom prst="rect">
            <a:avLst/>
          </a:prstGeom>
          <a:solidFill>
            <a:schemeClr val="bg1"/>
          </a:solidFill>
        </p:spPr>
        <p:txBody>
          <a:bodyPr wrap="square" rtlCol="0">
            <a:spAutoFit/>
          </a:bodyPr>
          <a:lstStyle/>
          <a:p>
            <a:pPr algn="ctr"/>
            <a:r>
              <a:rPr lang="en-US" sz="4400" b="1" dirty="0" smtClean="0"/>
              <a:t>EVERYONE SWEATS</a:t>
            </a:r>
            <a:endParaRPr lang="en-US" sz="4400" b="1" dirty="0"/>
          </a:p>
        </p:txBody>
      </p:sp>
      <p:sp>
        <p:nvSpPr>
          <p:cNvPr id="6" name="TextBox 5"/>
          <p:cNvSpPr txBox="1"/>
          <p:nvPr/>
        </p:nvSpPr>
        <p:spPr>
          <a:xfrm>
            <a:off x="1706880" y="2849884"/>
            <a:ext cx="3152503" cy="369332"/>
          </a:xfrm>
          <a:prstGeom prst="rect">
            <a:avLst/>
          </a:prstGeom>
          <a:solidFill>
            <a:schemeClr val="bg1"/>
          </a:solidFill>
        </p:spPr>
        <p:txBody>
          <a:bodyPr wrap="square" rtlCol="0">
            <a:spAutoFit/>
          </a:bodyPr>
          <a:lstStyle/>
          <a:p>
            <a:r>
              <a:rPr lang="en-US" dirty="0" smtClean="0"/>
              <a:t>Practical and applied Hydration</a:t>
            </a:r>
            <a:endParaRPr lang="en-US" dirty="0"/>
          </a:p>
        </p:txBody>
      </p:sp>
    </p:spTree>
    <p:extLst>
      <p:ext uri="{BB962C8B-B14F-4D97-AF65-F5344CB8AC3E}">
        <p14:creationId xmlns:p14="http://schemas.microsoft.com/office/powerpoint/2010/main" val="842020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Applied Hydration</a:t>
            </a:r>
            <a:endParaRPr lang="en-US" dirty="0"/>
          </a:p>
        </p:txBody>
      </p:sp>
      <p:sp>
        <p:nvSpPr>
          <p:cNvPr id="3" name="Subtitle 2"/>
          <p:cNvSpPr>
            <a:spLocks noGrp="1"/>
          </p:cNvSpPr>
          <p:nvPr>
            <p:ph type="subTitle" idx="1"/>
          </p:nvPr>
        </p:nvSpPr>
        <p:spPr>
          <a:xfrm>
            <a:off x="1524000" y="3602037"/>
            <a:ext cx="9144000" cy="2694259"/>
          </a:xfrm>
        </p:spPr>
        <p:txBody>
          <a:bodyPr>
            <a:normAutofit/>
          </a:bodyPr>
          <a:lstStyle/>
          <a:p>
            <a:r>
              <a:rPr lang="en-US" b="1" u="sng" dirty="0" smtClean="0"/>
              <a:t>Simplify it to 3 questions:</a:t>
            </a:r>
          </a:p>
          <a:p>
            <a:endParaRPr lang="en-US" dirty="0" smtClean="0"/>
          </a:p>
          <a:p>
            <a:r>
              <a:rPr lang="en-US" dirty="0" smtClean="0"/>
              <a:t>Are you hydrated to start?</a:t>
            </a:r>
          </a:p>
          <a:p>
            <a:r>
              <a:rPr lang="en-US" dirty="0" smtClean="0"/>
              <a:t>How much do you lose?</a:t>
            </a:r>
          </a:p>
          <a:p>
            <a:r>
              <a:rPr lang="en-US" dirty="0" smtClean="0"/>
              <a:t>What do you lose?</a:t>
            </a:r>
            <a:endParaRPr lang="en-US" dirty="0"/>
          </a:p>
        </p:txBody>
      </p:sp>
    </p:spTree>
    <p:extLst>
      <p:ext uri="{BB962C8B-B14F-4D97-AF65-F5344CB8AC3E}">
        <p14:creationId xmlns:p14="http://schemas.microsoft.com/office/powerpoint/2010/main" val="3838415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Are you Hydrated to Start?</a:t>
            </a:r>
            <a:endParaRPr lang="en-US" dirty="0"/>
          </a:p>
        </p:txBody>
      </p:sp>
      <p:sp>
        <p:nvSpPr>
          <p:cNvPr id="3" name="Content Placeholder 2"/>
          <p:cNvSpPr>
            <a:spLocks noGrp="1"/>
          </p:cNvSpPr>
          <p:nvPr>
            <p:ph sz="half" idx="1"/>
          </p:nvPr>
        </p:nvSpPr>
        <p:spPr/>
        <p:txBody>
          <a:bodyPr/>
          <a:lstStyle/>
          <a:p>
            <a:endParaRPr lang="en-US"/>
          </a:p>
        </p:txBody>
      </p:sp>
      <p:pic>
        <p:nvPicPr>
          <p:cNvPr id="2050" name="Picture 2" descr="トレイで用をたす / 無料 / イラスト / ピクトグラム / ピープル"/>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6000" y="2908664"/>
            <a:ext cx="5427680" cy="2968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886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r>
              <a:rPr lang="en-US" dirty="0" smtClean="0"/>
              <a:t>Anyone up for a little experiment?</a:t>
            </a:r>
            <a:endParaRPr lang="en-US" dirty="0"/>
          </a:p>
        </p:txBody>
      </p:sp>
      <p:pic>
        <p:nvPicPr>
          <p:cNvPr id="5122" name="Picture 2" descr="Image result for acsm urine color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61429"/>
            <a:ext cx="4748257" cy="3460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433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smtClean="0"/>
              <a:t>Urine Specific Gravity</a:t>
            </a:r>
          </a:p>
          <a:p>
            <a:pPr marL="0" indent="0">
              <a:buNone/>
            </a:pPr>
            <a:endParaRPr lang="en-US" dirty="0"/>
          </a:p>
        </p:txBody>
      </p:sp>
      <p:pic>
        <p:nvPicPr>
          <p:cNvPr id="6146" name="Picture 2" descr="Image result for acsm urine color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43199"/>
            <a:ext cx="5035641" cy="367004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urine specific grav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4917" y="3344008"/>
            <a:ext cx="4586007" cy="3069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382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sp>
        <p:nvSpPr>
          <p:cNvPr id="3" name="Content Placeholder 2"/>
          <p:cNvSpPr>
            <a:spLocks noGrp="1"/>
          </p:cNvSpPr>
          <p:nvPr>
            <p:ph sz="half" idx="1"/>
          </p:nvPr>
        </p:nvSpPr>
        <p:spPr/>
        <p:txBody>
          <a:bodyPr/>
          <a:lstStyle/>
          <a:p>
            <a:endParaRPr lang="en-US"/>
          </a:p>
        </p:txBody>
      </p:sp>
      <p:pic>
        <p:nvPicPr>
          <p:cNvPr id="1028" name="Picture 4" descr="Image result for urine specific grav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679" y="2835088"/>
            <a:ext cx="4455831" cy="334187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urine specific gravity in hydration"/>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672884" y="2940425"/>
            <a:ext cx="6314545" cy="2752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398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Much Do you Lose?</a:t>
            </a:r>
            <a:endParaRPr lang="en-US" dirty="0"/>
          </a:p>
        </p:txBody>
      </p:sp>
      <p:sp>
        <p:nvSpPr>
          <p:cNvPr id="3" name="Content Placeholder 2"/>
          <p:cNvSpPr>
            <a:spLocks noGrp="1"/>
          </p:cNvSpPr>
          <p:nvPr>
            <p:ph sz="half" idx="1"/>
          </p:nvPr>
        </p:nvSpPr>
        <p:spPr/>
        <p:txBody>
          <a:bodyPr/>
          <a:lstStyle/>
          <a:p>
            <a:r>
              <a:rPr lang="en-US" dirty="0" smtClean="0"/>
              <a:t>Greatest Variation</a:t>
            </a:r>
          </a:p>
          <a:p>
            <a:r>
              <a:rPr lang="en-US" dirty="0" smtClean="0"/>
              <a:t>Amounts change based on variables</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Physical Factors</a:t>
            </a:r>
          </a:p>
          <a:p>
            <a:r>
              <a:rPr lang="en-US" dirty="0" smtClean="0"/>
              <a:t>Environmental Factors</a:t>
            </a:r>
          </a:p>
          <a:p>
            <a:r>
              <a:rPr lang="en-US" dirty="0" smtClean="0"/>
              <a:t>Genetic Factors</a:t>
            </a:r>
            <a:endParaRPr lang="en-US" dirty="0"/>
          </a:p>
        </p:txBody>
      </p:sp>
      <p:pic>
        <p:nvPicPr>
          <p:cNvPr id="3074" name="Picture 2" descr="問題が解決しない / 無料 / イラスト / ピクトグラム / ピープル"/>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102" y="4215492"/>
            <a:ext cx="3088309" cy="168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494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Simple Strategy</a:t>
            </a:r>
            <a:endParaRPr lang="en-US" dirty="0"/>
          </a:p>
        </p:txBody>
      </p:sp>
      <p:sp>
        <p:nvSpPr>
          <p:cNvPr id="3" name="Content Placeholder 2"/>
          <p:cNvSpPr>
            <a:spLocks noGrp="1"/>
          </p:cNvSpPr>
          <p:nvPr>
            <p:ph sz="half" idx="1"/>
          </p:nvPr>
        </p:nvSpPr>
        <p:spPr/>
        <p:txBody>
          <a:bodyPr/>
          <a:lstStyle/>
          <a:p>
            <a:endParaRPr lang="en-US" dirty="0" smtClean="0"/>
          </a:p>
          <a:p>
            <a:endParaRPr lang="en-US" dirty="0"/>
          </a:p>
          <a:p>
            <a:r>
              <a:rPr lang="en-US" dirty="0" smtClean="0"/>
              <a:t>For every pound lost</a:t>
            </a:r>
          </a:p>
          <a:p>
            <a:pPr marL="0" indent="0">
              <a:buNone/>
            </a:pPr>
            <a:r>
              <a:rPr lang="en-US" dirty="0"/>
              <a:t> </a:t>
            </a:r>
            <a:r>
              <a:rPr lang="en-US" dirty="0" smtClean="0"/>
              <a:t>               =</a:t>
            </a:r>
          </a:p>
          <a:p>
            <a:r>
              <a:rPr lang="en-US" dirty="0" smtClean="0"/>
              <a:t>16-20 </a:t>
            </a:r>
            <a:r>
              <a:rPr lang="en-US" dirty="0" err="1" smtClean="0"/>
              <a:t>oz</a:t>
            </a:r>
            <a:r>
              <a:rPr lang="en-US" dirty="0" smtClean="0"/>
              <a:t> water lost</a:t>
            </a:r>
            <a:endParaRPr lang="en-US" dirty="0"/>
          </a:p>
        </p:txBody>
      </p:sp>
      <p:pic>
        <p:nvPicPr>
          <p:cNvPr id="1026" name="Picture 2" descr="能力の差 / 無料 / イラスト / ピクトグラム / ピープル"/>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83468" y="2804160"/>
            <a:ext cx="5618774" cy="3072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02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down)">
                                      <p:cBhvr>
                                        <p:cTn id="14" dur="580">
                                          <p:stCondLst>
                                            <p:cond delay="0"/>
                                          </p:stCondLst>
                                        </p:cTn>
                                        <p:tgtEl>
                                          <p:spTgt spid="3">
                                            <p:txEl>
                                              <p:pRg st="3" end="3"/>
                                            </p:txEl>
                                          </p:spTgt>
                                        </p:tgtEl>
                                      </p:cBhvr>
                                    </p:animEffect>
                                    <p:anim calcmode="lin" valueType="num">
                                      <p:cBhvr>
                                        <p:cTn id="1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3" end="3"/>
                                            </p:txEl>
                                          </p:spTgt>
                                        </p:tgtEl>
                                      </p:cBhvr>
                                      <p:to x="100000" y="60000"/>
                                    </p:animScale>
                                    <p:animScale>
                                      <p:cBhvr>
                                        <p:cTn id="21" dur="166" decel="50000">
                                          <p:stCondLst>
                                            <p:cond delay="676"/>
                                          </p:stCondLst>
                                        </p:cTn>
                                        <p:tgtEl>
                                          <p:spTgt spid="3">
                                            <p:txEl>
                                              <p:pRg st="3" end="3"/>
                                            </p:txEl>
                                          </p:spTgt>
                                        </p:tgtEl>
                                      </p:cBhvr>
                                      <p:to x="100000" y="100000"/>
                                    </p:animScale>
                                    <p:animScale>
                                      <p:cBhvr>
                                        <p:cTn id="22" dur="26">
                                          <p:stCondLst>
                                            <p:cond delay="1312"/>
                                          </p:stCondLst>
                                        </p:cTn>
                                        <p:tgtEl>
                                          <p:spTgt spid="3">
                                            <p:txEl>
                                              <p:pRg st="3" end="3"/>
                                            </p:txEl>
                                          </p:spTgt>
                                        </p:tgtEl>
                                      </p:cBhvr>
                                      <p:to x="100000" y="80000"/>
                                    </p:animScale>
                                    <p:animScale>
                                      <p:cBhvr>
                                        <p:cTn id="23" dur="166" decel="50000">
                                          <p:stCondLst>
                                            <p:cond delay="1338"/>
                                          </p:stCondLst>
                                        </p:cTn>
                                        <p:tgtEl>
                                          <p:spTgt spid="3">
                                            <p:txEl>
                                              <p:pRg st="3" end="3"/>
                                            </p:txEl>
                                          </p:spTgt>
                                        </p:tgtEl>
                                      </p:cBhvr>
                                      <p:to x="100000" y="100000"/>
                                    </p:animScale>
                                    <p:animScale>
                                      <p:cBhvr>
                                        <p:cTn id="24" dur="26">
                                          <p:stCondLst>
                                            <p:cond delay="1642"/>
                                          </p:stCondLst>
                                        </p:cTn>
                                        <p:tgtEl>
                                          <p:spTgt spid="3">
                                            <p:txEl>
                                              <p:pRg st="3" end="3"/>
                                            </p:txEl>
                                          </p:spTgt>
                                        </p:tgtEl>
                                      </p:cBhvr>
                                      <p:to x="100000" y="90000"/>
                                    </p:animScale>
                                    <p:animScale>
                                      <p:cBhvr>
                                        <p:cTn id="25" dur="166" decel="50000">
                                          <p:stCondLst>
                                            <p:cond delay="1668"/>
                                          </p:stCondLst>
                                        </p:cTn>
                                        <p:tgtEl>
                                          <p:spTgt spid="3">
                                            <p:txEl>
                                              <p:pRg st="3" end="3"/>
                                            </p:txEl>
                                          </p:spTgt>
                                        </p:tgtEl>
                                      </p:cBhvr>
                                      <p:to x="100000" y="100000"/>
                                    </p:animScale>
                                    <p:animScale>
                                      <p:cBhvr>
                                        <p:cTn id="26" dur="26">
                                          <p:stCondLst>
                                            <p:cond delay="1808"/>
                                          </p:stCondLst>
                                        </p:cTn>
                                        <p:tgtEl>
                                          <p:spTgt spid="3">
                                            <p:txEl>
                                              <p:pRg st="3" end="3"/>
                                            </p:txEl>
                                          </p:spTgt>
                                        </p:tgtEl>
                                      </p:cBhvr>
                                      <p:to x="100000" y="95000"/>
                                    </p:animScale>
                                    <p:animScale>
                                      <p:cBhvr>
                                        <p:cTn id="27" dur="166" decel="50000">
                                          <p:stCondLst>
                                            <p:cond delay="1834"/>
                                          </p:stCondLst>
                                        </p:cTn>
                                        <p:tgtEl>
                                          <p:spTgt spid="3">
                                            <p:txEl>
                                              <p:pRg st="3" end="3"/>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80">
                                          <p:stCondLst>
                                            <p:cond delay="0"/>
                                          </p:stCondLst>
                                        </p:cTn>
                                        <p:tgtEl>
                                          <p:spTgt spid="3">
                                            <p:txEl>
                                              <p:pRg st="4" end="4"/>
                                            </p:txEl>
                                          </p:spTgt>
                                        </p:tgtEl>
                                      </p:cBhvr>
                                    </p:animEffect>
                                    <p:anim calcmode="lin" valueType="num">
                                      <p:cBhvr>
                                        <p:cTn id="3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4" end="4"/>
                                            </p:txEl>
                                          </p:spTgt>
                                        </p:tgtEl>
                                      </p:cBhvr>
                                      <p:to x="100000" y="60000"/>
                                    </p:animScale>
                                    <p:animScale>
                                      <p:cBhvr>
                                        <p:cTn id="37" dur="166" decel="50000">
                                          <p:stCondLst>
                                            <p:cond delay="676"/>
                                          </p:stCondLst>
                                        </p:cTn>
                                        <p:tgtEl>
                                          <p:spTgt spid="3">
                                            <p:txEl>
                                              <p:pRg st="4" end="4"/>
                                            </p:txEl>
                                          </p:spTgt>
                                        </p:tgtEl>
                                      </p:cBhvr>
                                      <p:to x="100000" y="100000"/>
                                    </p:animScale>
                                    <p:animScale>
                                      <p:cBhvr>
                                        <p:cTn id="38" dur="26">
                                          <p:stCondLst>
                                            <p:cond delay="1312"/>
                                          </p:stCondLst>
                                        </p:cTn>
                                        <p:tgtEl>
                                          <p:spTgt spid="3">
                                            <p:txEl>
                                              <p:pRg st="4" end="4"/>
                                            </p:txEl>
                                          </p:spTgt>
                                        </p:tgtEl>
                                      </p:cBhvr>
                                      <p:to x="100000" y="80000"/>
                                    </p:animScale>
                                    <p:animScale>
                                      <p:cBhvr>
                                        <p:cTn id="39" dur="166" decel="50000">
                                          <p:stCondLst>
                                            <p:cond delay="1338"/>
                                          </p:stCondLst>
                                        </p:cTn>
                                        <p:tgtEl>
                                          <p:spTgt spid="3">
                                            <p:txEl>
                                              <p:pRg st="4" end="4"/>
                                            </p:txEl>
                                          </p:spTgt>
                                        </p:tgtEl>
                                      </p:cBhvr>
                                      <p:to x="100000" y="100000"/>
                                    </p:animScale>
                                    <p:animScale>
                                      <p:cBhvr>
                                        <p:cTn id="40" dur="26">
                                          <p:stCondLst>
                                            <p:cond delay="1642"/>
                                          </p:stCondLst>
                                        </p:cTn>
                                        <p:tgtEl>
                                          <p:spTgt spid="3">
                                            <p:txEl>
                                              <p:pRg st="4" end="4"/>
                                            </p:txEl>
                                          </p:spTgt>
                                        </p:tgtEl>
                                      </p:cBhvr>
                                      <p:to x="100000" y="90000"/>
                                    </p:animScale>
                                    <p:animScale>
                                      <p:cBhvr>
                                        <p:cTn id="41" dur="166" decel="50000">
                                          <p:stCondLst>
                                            <p:cond delay="1668"/>
                                          </p:stCondLst>
                                        </p:cTn>
                                        <p:tgtEl>
                                          <p:spTgt spid="3">
                                            <p:txEl>
                                              <p:pRg st="4" end="4"/>
                                            </p:txEl>
                                          </p:spTgt>
                                        </p:tgtEl>
                                      </p:cBhvr>
                                      <p:to x="100000" y="100000"/>
                                    </p:animScale>
                                    <p:animScale>
                                      <p:cBhvr>
                                        <p:cTn id="42" dur="26">
                                          <p:stCondLst>
                                            <p:cond delay="1808"/>
                                          </p:stCondLst>
                                        </p:cTn>
                                        <p:tgtEl>
                                          <p:spTgt spid="3">
                                            <p:txEl>
                                              <p:pRg st="4" end="4"/>
                                            </p:txEl>
                                          </p:spTgt>
                                        </p:tgtEl>
                                      </p:cBhvr>
                                      <p:to x="100000" y="95000"/>
                                    </p:animScale>
                                    <p:animScale>
                                      <p:cBhvr>
                                        <p:cTn id="4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means</a:t>
            </a:r>
            <a:endParaRPr lang="en-US" dirty="0"/>
          </a:p>
        </p:txBody>
      </p:sp>
      <p:sp>
        <p:nvSpPr>
          <p:cNvPr id="3" name="Content Placeholder 2"/>
          <p:cNvSpPr>
            <a:spLocks noGrp="1"/>
          </p:cNvSpPr>
          <p:nvPr>
            <p:ph sz="half" idx="1"/>
          </p:nvPr>
        </p:nvSpPr>
        <p:spPr/>
        <p:txBody>
          <a:bodyPr/>
          <a:lstStyle/>
          <a:p>
            <a:r>
              <a:rPr lang="en-US" dirty="0" smtClean="0"/>
              <a:t>Build a strategy</a:t>
            </a:r>
          </a:p>
          <a:p>
            <a:pPr marL="0" indent="0">
              <a:buNone/>
            </a:pPr>
            <a:endParaRPr lang="en-US" dirty="0"/>
          </a:p>
        </p:txBody>
      </p:sp>
      <p:sp>
        <p:nvSpPr>
          <p:cNvPr id="4" name="Content Placeholder 3"/>
          <p:cNvSpPr>
            <a:spLocks noGrp="1"/>
          </p:cNvSpPr>
          <p:nvPr>
            <p:ph sz="half" idx="2"/>
          </p:nvPr>
        </p:nvSpPr>
        <p:spPr/>
        <p:txBody>
          <a:bodyPr/>
          <a:lstStyle/>
          <a:p>
            <a:r>
              <a:rPr lang="en-US" dirty="0" smtClean="0"/>
              <a:t>Identify your high risk athletes</a:t>
            </a:r>
            <a:endParaRPr lang="en-US" dirty="0"/>
          </a:p>
        </p:txBody>
      </p:sp>
      <p:pic>
        <p:nvPicPr>
          <p:cNvPr id="4100" name="Picture 4" descr="別れ話をする / 無料 / イラスト / ピクトグラム / ピープル"/>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758" y="3535679"/>
            <a:ext cx="4204996" cy="2299607"/>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探偵 / 無料 / イラスト / ピクトグラム / ピープル"/>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0731" y="3515777"/>
            <a:ext cx="3699964" cy="2023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06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102"/>
                                        </p:tgtEl>
                                        <p:attrNameLst>
                                          <p:attrName>style.visibility</p:attrName>
                                        </p:attrNameLst>
                                      </p:cBhvr>
                                      <p:to>
                                        <p:strVal val="visible"/>
                                      </p:to>
                                    </p:set>
                                    <p:animEffect transition="in" filter="fade">
                                      <p:cBhvr>
                                        <p:cTn id="14" dur="2000"/>
                                        <p:tgtEl>
                                          <p:spTgt spid="4102"/>
                                        </p:tgtEl>
                                      </p:cBhvr>
                                    </p:animEffect>
                                    <p:anim calcmode="lin" valueType="num">
                                      <p:cBhvr>
                                        <p:cTn id="15" dur="2000" fill="hold"/>
                                        <p:tgtEl>
                                          <p:spTgt spid="4102"/>
                                        </p:tgtEl>
                                        <p:attrNameLst>
                                          <p:attrName>ppt_w</p:attrName>
                                        </p:attrNameLst>
                                      </p:cBhvr>
                                      <p:tavLst>
                                        <p:tav tm="0" fmla="#ppt_w*sin(2.5*pi*$)">
                                          <p:val>
                                            <p:fltVal val="0"/>
                                          </p:val>
                                        </p:tav>
                                        <p:tav tm="100000">
                                          <p:val>
                                            <p:fltVal val="1"/>
                                          </p:val>
                                        </p:tav>
                                      </p:tavLst>
                                    </p:anim>
                                    <p:anim calcmode="lin" valueType="num">
                                      <p:cBhvr>
                                        <p:cTn id="16" dur="2000" fill="hold"/>
                                        <p:tgtEl>
                                          <p:spTgt spid="410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4100"/>
                                        </p:tgtEl>
                                        <p:attrNameLst>
                                          <p:attrName>style.visibility</p:attrName>
                                        </p:attrNameLst>
                                      </p:cBhvr>
                                      <p:to>
                                        <p:strVal val="visible"/>
                                      </p:to>
                                    </p:set>
                                    <p:animEffect transition="in" filter="fade">
                                      <p:cBhvr>
                                        <p:cTn id="28" dur="2000"/>
                                        <p:tgtEl>
                                          <p:spTgt spid="4100"/>
                                        </p:tgtEl>
                                      </p:cBhvr>
                                    </p:animEffect>
                                    <p:anim calcmode="lin" valueType="num">
                                      <p:cBhvr>
                                        <p:cTn id="29" dur="2000" fill="hold"/>
                                        <p:tgtEl>
                                          <p:spTgt spid="4100"/>
                                        </p:tgtEl>
                                        <p:attrNameLst>
                                          <p:attrName>ppt_w</p:attrName>
                                        </p:attrNameLst>
                                      </p:cBhvr>
                                      <p:tavLst>
                                        <p:tav tm="0" fmla="#ppt_w*sin(2.5*pi*$)">
                                          <p:val>
                                            <p:fltVal val="0"/>
                                          </p:val>
                                        </p:tav>
                                        <p:tav tm="100000">
                                          <p:val>
                                            <p:fltVal val="1"/>
                                          </p:val>
                                        </p:tav>
                                      </p:tavLst>
                                    </p:anim>
                                    <p:anim calcmode="lin" valueType="num">
                                      <p:cBhvr>
                                        <p:cTn id="30" dur="2000" fill="hold"/>
                                        <p:tgtEl>
                                          <p:spTgt spid="41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you Lose?</a:t>
            </a:r>
            <a:endParaRPr lang="en-US" dirty="0"/>
          </a:p>
        </p:txBody>
      </p:sp>
      <p:sp>
        <p:nvSpPr>
          <p:cNvPr id="3" name="Content Placeholder 2"/>
          <p:cNvSpPr>
            <a:spLocks noGrp="1"/>
          </p:cNvSpPr>
          <p:nvPr>
            <p:ph sz="half" idx="1"/>
          </p:nvPr>
        </p:nvSpPr>
        <p:spPr/>
        <p:txBody>
          <a:bodyPr/>
          <a:lstStyle/>
          <a:p>
            <a:pPr algn="ctr"/>
            <a:r>
              <a:rPr lang="en-US" dirty="0" smtClean="0"/>
              <a:t>Understanding the loss can help manage the replacement</a:t>
            </a:r>
            <a:endParaRPr lang="en-US" dirty="0"/>
          </a:p>
        </p:txBody>
      </p:sp>
      <p:sp>
        <p:nvSpPr>
          <p:cNvPr id="4" name="Content Placeholder 3"/>
          <p:cNvSpPr>
            <a:spLocks noGrp="1"/>
          </p:cNvSpPr>
          <p:nvPr>
            <p:ph sz="half" idx="2"/>
          </p:nvPr>
        </p:nvSpPr>
        <p:spPr/>
        <p:txBody>
          <a:bodyPr/>
          <a:lstStyle/>
          <a:p>
            <a:endParaRPr lang="en-US" dirty="0" smtClean="0"/>
          </a:p>
          <a:p>
            <a:endParaRPr lang="en-US" dirty="0"/>
          </a:p>
          <a:p>
            <a:r>
              <a:rPr lang="en-US" dirty="0" smtClean="0"/>
              <a:t>Sweat test</a:t>
            </a:r>
          </a:p>
          <a:p>
            <a:r>
              <a:rPr lang="en-US" dirty="0" smtClean="0"/>
              <a:t>Visual Cues</a:t>
            </a:r>
          </a:p>
          <a:p>
            <a:r>
              <a:rPr lang="en-US" dirty="0" smtClean="0"/>
              <a:t>Taste</a:t>
            </a:r>
            <a:endParaRPr lang="en-US" dirty="0"/>
          </a:p>
        </p:txBody>
      </p:sp>
    </p:spTree>
    <p:extLst>
      <p:ext uri="{BB962C8B-B14F-4D97-AF65-F5344CB8AC3E}">
        <p14:creationId xmlns:p14="http://schemas.microsoft.com/office/powerpoint/2010/main" val="227269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wheel(1)">
                                      <p:cBhvr>
                                        <p:cTn id="11" dur="2000"/>
                                        <p:tgtEl>
                                          <p:spTgt spid="4">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wipe(down)">
                                      <p:cBhvr>
                                        <p:cTn id="16" dur="580">
                                          <p:stCondLst>
                                            <p:cond delay="0"/>
                                          </p:stCondLst>
                                        </p:cTn>
                                        <p:tgtEl>
                                          <p:spTgt spid="4">
                                            <p:txEl>
                                              <p:pRg st="4" end="4"/>
                                            </p:txEl>
                                          </p:spTgt>
                                        </p:tgtEl>
                                      </p:cBhvr>
                                    </p:animEffect>
                                    <p:anim calcmode="lin" valueType="num">
                                      <p:cBhvr>
                                        <p:cTn id="17"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4">
                                            <p:txEl>
                                              <p:pRg st="4" end="4"/>
                                            </p:txEl>
                                          </p:spTgt>
                                        </p:tgtEl>
                                      </p:cBhvr>
                                      <p:to x="100000" y="60000"/>
                                    </p:animScale>
                                    <p:animScale>
                                      <p:cBhvr>
                                        <p:cTn id="23" dur="166" decel="50000">
                                          <p:stCondLst>
                                            <p:cond delay="676"/>
                                          </p:stCondLst>
                                        </p:cTn>
                                        <p:tgtEl>
                                          <p:spTgt spid="4">
                                            <p:txEl>
                                              <p:pRg st="4" end="4"/>
                                            </p:txEl>
                                          </p:spTgt>
                                        </p:tgtEl>
                                      </p:cBhvr>
                                      <p:to x="100000" y="100000"/>
                                    </p:animScale>
                                    <p:animScale>
                                      <p:cBhvr>
                                        <p:cTn id="24" dur="26">
                                          <p:stCondLst>
                                            <p:cond delay="1312"/>
                                          </p:stCondLst>
                                        </p:cTn>
                                        <p:tgtEl>
                                          <p:spTgt spid="4">
                                            <p:txEl>
                                              <p:pRg st="4" end="4"/>
                                            </p:txEl>
                                          </p:spTgt>
                                        </p:tgtEl>
                                      </p:cBhvr>
                                      <p:to x="100000" y="80000"/>
                                    </p:animScale>
                                    <p:animScale>
                                      <p:cBhvr>
                                        <p:cTn id="25" dur="166" decel="50000">
                                          <p:stCondLst>
                                            <p:cond delay="1338"/>
                                          </p:stCondLst>
                                        </p:cTn>
                                        <p:tgtEl>
                                          <p:spTgt spid="4">
                                            <p:txEl>
                                              <p:pRg st="4" end="4"/>
                                            </p:txEl>
                                          </p:spTgt>
                                        </p:tgtEl>
                                      </p:cBhvr>
                                      <p:to x="100000" y="100000"/>
                                    </p:animScale>
                                    <p:animScale>
                                      <p:cBhvr>
                                        <p:cTn id="26" dur="26">
                                          <p:stCondLst>
                                            <p:cond delay="1642"/>
                                          </p:stCondLst>
                                        </p:cTn>
                                        <p:tgtEl>
                                          <p:spTgt spid="4">
                                            <p:txEl>
                                              <p:pRg st="4" end="4"/>
                                            </p:txEl>
                                          </p:spTgt>
                                        </p:tgtEl>
                                      </p:cBhvr>
                                      <p:to x="100000" y="90000"/>
                                    </p:animScale>
                                    <p:animScale>
                                      <p:cBhvr>
                                        <p:cTn id="27" dur="166" decel="50000">
                                          <p:stCondLst>
                                            <p:cond delay="1668"/>
                                          </p:stCondLst>
                                        </p:cTn>
                                        <p:tgtEl>
                                          <p:spTgt spid="4">
                                            <p:txEl>
                                              <p:pRg st="4" end="4"/>
                                            </p:txEl>
                                          </p:spTgt>
                                        </p:tgtEl>
                                      </p:cBhvr>
                                      <p:to x="100000" y="100000"/>
                                    </p:animScale>
                                    <p:animScale>
                                      <p:cBhvr>
                                        <p:cTn id="28" dur="26">
                                          <p:stCondLst>
                                            <p:cond delay="1808"/>
                                          </p:stCondLst>
                                        </p:cTn>
                                        <p:tgtEl>
                                          <p:spTgt spid="4">
                                            <p:txEl>
                                              <p:pRg st="4" end="4"/>
                                            </p:txEl>
                                          </p:spTgt>
                                        </p:tgtEl>
                                      </p:cBhvr>
                                      <p:to x="100000" y="95000"/>
                                    </p:animScale>
                                    <p:animScale>
                                      <p:cBhvr>
                                        <p:cTn id="29" dur="166" decel="50000">
                                          <p:stCondLst>
                                            <p:cond delay="1834"/>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Human sweat</a:t>
            </a:r>
            <a:endParaRPr lang="en-US" b="1" dirty="0"/>
          </a:p>
        </p:txBody>
      </p:sp>
      <p:sp>
        <p:nvSpPr>
          <p:cNvPr id="5" name="Content Placeholder 4"/>
          <p:cNvSpPr>
            <a:spLocks noGrp="1"/>
          </p:cNvSpPr>
          <p:nvPr>
            <p:ph sz="half" idx="1"/>
          </p:nvPr>
        </p:nvSpPr>
        <p:spPr>
          <a:xfrm>
            <a:off x="1981200" y="1600201"/>
            <a:ext cx="8229600" cy="4525963"/>
          </a:xfrm>
        </p:spPr>
        <p:txBody>
          <a:bodyPr>
            <a:normAutofit/>
          </a:bodyPr>
          <a:lstStyle/>
          <a:p>
            <a:pPr marL="0" indent="0">
              <a:buNone/>
            </a:pPr>
            <a:endParaRPr lang="en-US" dirty="0" smtClean="0"/>
          </a:p>
          <a:p>
            <a:pPr marL="0" indent="0">
              <a:buNone/>
            </a:pPr>
            <a:endParaRPr lang="en-US" sz="1800" dirty="0">
              <a:solidFill>
                <a:srgbClr val="FF0000"/>
              </a:solidFill>
            </a:endParaRPr>
          </a:p>
          <a:p>
            <a:pPr marL="0" indent="0">
              <a:buNone/>
            </a:pPr>
            <a:endParaRPr lang="en-US" sz="1800" dirty="0"/>
          </a:p>
        </p:txBody>
      </p:sp>
      <p:graphicFrame>
        <p:nvGraphicFramePr>
          <p:cNvPr id="6" name="Table 5"/>
          <p:cNvGraphicFramePr>
            <a:graphicFrameLocks noGrp="1"/>
          </p:cNvGraphicFramePr>
          <p:nvPr>
            <p:extLst/>
          </p:nvPr>
        </p:nvGraphicFramePr>
        <p:xfrm>
          <a:off x="1917377" y="2596973"/>
          <a:ext cx="8149915" cy="2306320"/>
        </p:xfrm>
        <a:graphic>
          <a:graphicData uri="http://schemas.openxmlformats.org/drawingml/2006/table">
            <a:tbl>
              <a:tblPr firstRow="1" bandRow="1">
                <a:tableStyleId>{F5AB1C69-6EDB-4FF4-983F-18BD219EF322}</a:tableStyleId>
              </a:tblPr>
              <a:tblGrid>
                <a:gridCol w="1358319"/>
                <a:gridCol w="1427976"/>
                <a:gridCol w="1288663"/>
                <a:gridCol w="1358319"/>
                <a:gridCol w="1358319"/>
                <a:gridCol w="1358319"/>
              </a:tblGrid>
              <a:tr h="822960">
                <a:tc>
                  <a:txBody>
                    <a:bodyPr/>
                    <a:lstStyle/>
                    <a:p>
                      <a:pPr algn="ctr"/>
                      <a:r>
                        <a:rPr lang="en-GB" sz="1600" dirty="0" smtClean="0"/>
                        <a:t>Electrolyte</a:t>
                      </a:r>
                      <a:endParaRPr lang="en-GB" sz="1600" dirty="0"/>
                    </a:p>
                  </a:txBody>
                  <a:tcPr/>
                </a:tc>
                <a:tc>
                  <a:txBody>
                    <a:bodyPr/>
                    <a:lstStyle/>
                    <a:p>
                      <a:pPr algn="ctr"/>
                      <a:r>
                        <a:rPr lang="en-GB" sz="1600" dirty="0" smtClean="0"/>
                        <a:t>Typical</a:t>
                      </a:r>
                      <a:r>
                        <a:rPr lang="en-GB" sz="1600" baseline="0" dirty="0" smtClean="0"/>
                        <a:t> daily intake (mg)</a:t>
                      </a:r>
                      <a:endParaRPr lang="en-GB" sz="1600" dirty="0"/>
                    </a:p>
                  </a:txBody>
                  <a:tcPr/>
                </a:tc>
                <a:tc>
                  <a:txBody>
                    <a:bodyPr/>
                    <a:lstStyle/>
                    <a:p>
                      <a:pPr algn="ctr"/>
                      <a:r>
                        <a:rPr lang="en-GB" sz="1600" dirty="0" smtClean="0"/>
                        <a:t>Typical</a:t>
                      </a:r>
                      <a:r>
                        <a:rPr lang="en-GB" sz="1600" baseline="0" dirty="0" smtClean="0"/>
                        <a:t> absorption efficiency</a:t>
                      </a:r>
                      <a:endParaRPr lang="en-GB" sz="1600" dirty="0"/>
                    </a:p>
                  </a:txBody>
                  <a:tcPr/>
                </a:tc>
                <a:tc>
                  <a:txBody>
                    <a:bodyPr/>
                    <a:lstStyle/>
                    <a:p>
                      <a:pPr algn="ctr"/>
                      <a:r>
                        <a:rPr lang="en-GB" sz="1600" dirty="0" smtClean="0"/>
                        <a:t>Typical sweat losses</a:t>
                      </a:r>
                      <a:r>
                        <a:rPr lang="en-GB" sz="1600" baseline="0" dirty="0" smtClean="0"/>
                        <a:t> per litre</a:t>
                      </a:r>
                      <a:endParaRPr lang="en-GB" sz="1600" dirty="0"/>
                    </a:p>
                  </a:txBody>
                  <a:tcPr/>
                </a:tc>
                <a:tc>
                  <a:txBody>
                    <a:bodyPr/>
                    <a:lstStyle/>
                    <a:p>
                      <a:pPr algn="ctr"/>
                      <a:r>
                        <a:rPr lang="en-GB" sz="1600" dirty="0" smtClean="0"/>
                        <a:t>Loss</a:t>
                      </a:r>
                      <a:r>
                        <a:rPr lang="en-GB" sz="1600" baseline="0" dirty="0" smtClean="0"/>
                        <a:t> in litres of sweat to be deficient</a:t>
                      </a:r>
                      <a:endParaRPr lang="en-GB" sz="1600" dirty="0"/>
                    </a:p>
                  </a:txBody>
                  <a:tcPr/>
                </a:tc>
                <a:tc>
                  <a:txBody>
                    <a:bodyPr/>
                    <a:lstStyle/>
                    <a:p>
                      <a:pPr algn="ctr"/>
                      <a:r>
                        <a:rPr lang="en-GB" sz="1600" dirty="0" smtClean="0"/>
                        <a:t>Deficiency</a:t>
                      </a:r>
                      <a:r>
                        <a:rPr lang="en-GB" sz="1600" baseline="0" dirty="0" smtClean="0"/>
                        <a:t> possible by sweating?</a:t>
                      </a:r>
                      <a:endParaRPr lang="en-GB" sz="1600" dirty="0"/>
                    </a:p>
                  </a:txBody>
                  <a:tcPr/>
                </a:tc>
              </a:tr>
              <a:tr h="370840">
                <a:tc>
                  <a:txBody>
                    <a:bodyPr/>
                    <a:lstStyle/>
                    <a:p>
                      <a:r>
                        <a:rPr lang="en-GB" sz="1600" dirty="0" smtClean="0">
                          <a:solidFill>
                            <a:srgbClr val="FF0000"/>
                          </a:solidFill>
                        </a:rPr>
                        <a:t>Sodium</a:t>
                      </a:r>
                      <a:endParaRPr lang="en-GB" sz="1600" dirty="0">
                        <a:solidFill>
                          <a:srgbClr val="FF0000"/>
                        </a:solidFill>
                      </a:endParaRPr>
                    </a:p>
                  </a:txBody>
                  <a:tcPr/>
                </a:tc>
                <a:tc>
                  <a:txBody>
                    <a:bodyPr/>
                    <a:lstStyle/>
                    <a:p>
                      <a:r>
                        <a:rPr lang="en-GB" sz="1600" dirty="0" smtClean="0">
                          <a:solidFill>
                            <a:srgbClr val="FF0000"/>
                          </a:solidFill>
                        </a:rPr>
                        <a:t>4000</a:t>
                      </a:r>
                      <a:endParaRPr lang="en-GB" sz="1600" dirty="0">
                        <a:solidFill>
                          <a:srgbClr val="FF0000"/>
                        </a:solidFill>
                      </a:endParaRPr>
                    </a:p>
                  </a:txBody>
                  <a:tcPr/>
                </a:tc>
                <a:tc>
                  <a:txBody>
                    <a:bodyPr/>
                    <a:lstStyle/>
                    <a:p>
                      <a:r>
                        <a:rPr lang="en-GB" sz="1600" dirty="0" smtClean="0">
                          <a:solidFill>
                            <a:srgbClr val="FF0000"/>
                          </a:solidFill>
                        </a:rPr>
                        <a:t>&gt;90%</a:t>
                      </a:r>
                      <a:endParaRPr lang="en-GB" sz="1600" dirty="0">
                        <a:solidFill>
                          <a:srgbClr val="FF0000"/>
                        </a:solidFill>
                      </a:endParaRPr>
                    </a:p>
                  </a:txBody>
                  <a:tcPr/>
                </a:tc>
                <a:tc>
                  <a:txBody>
                    <a:bodyPr/>
                    <a:lstStyle/>
                    <a:p>
                      <a:r>
                        <a:rPr lang="en-GB" sz="1600" dirty="0" smtClean="0">
                          <a:solidFill>
                            <a:srgbClr val="FF0000"/>
                          </a:solidFill>
                        </a:rPr>
                        <a:t>230-1700</a:t>
                      </a:r>
                      <a:endParaRPr lang="en-GB" sz="1600" dirty="0">
                        <a:solidFill>
                          <a:srgbClr val="FF0000"/>
                        </a:solidFill>
                      </a:endParaRPr>
                    </a:p>
                  </a:txBody>
                  <a:tcPr/>
                </a:tc>
                <a:tc>
                  <a:txBody>
                    <a:bodyPr/>
                    <a:lstStyle/>
                    <a:p>
                      <a:r>
                        <a:rPr lang="en-GB" sz="1600" dirty="0" smtClean="0">
                          <a:solidFill>
                            <a:srgbClr val="FF0000"/>
                          </a:solidFill>
                        </a:rPr>
                        <a:t>4</a:t>
                      </a:r>
                      <a:endParaRPr lang="en-GB" sz="1600" dirty="0">
                        <a:solidFill>
                          <a:srgbClr val="FF0000"/>
                        </a:solidFill>
                      </a:endParaRPr>
                    </a:p>
                  </a:txBody>
                  <a:tcPr/>
                </a:tc>
                <a:tc>
                  <a:txBody>
                    <a:bodyPr/>
                    <a:lstStyle/>
                    <a:p>
                      <a:r>
                        <a:rPr lang="en-GB" sz="1600" dirty="0" smtClean="0">
                          <a:solidFill>
                            <a:srgbClr val="FF0000"/>
                          </a:solidFill>
                        </a:rPr>
                        <a:t>Yes</a:t>
                      </a:r>
                      <a:endParaRPr lang="en-GB" sz="1600" dirty="0">
                        <a:solidFill>
                          <a:srgbClr val="FF0000"/>
                        </a:solidFill>
                      </a:endParaRPr>
                    </a:p>
                  </a:txBody>
                  <a:tcPr/>
                </a:tc>
              </a:tr>
              <a:tr h="370840">
                <a:tc>
                  <a:txBody>
                    <a:bodyPr/>
                    <a:lstStyle/>
                    <a:p>
                      <a:r>
                        <a:rPr lang="en-GB" sz="1600" dirty="0" smtClean="0"/>
                        <a:t>Potassium</a:t>
                      </a:r>
                      <a:endParaRPr lang="en-GB" sz="1600" dirty="0"/>
                    </a:p>
                  </a:txBody>
                  <a:tcPr/>
                </a:tc>
                <a:tc>
                  <a:txBody>
                    <a:bodyPr/>
                    <a:lstStyle/>
                    <a:p>
                      <a:r>
                        <a:rPr lang="en-GB" sz="1600" dirty="0" smtClean="0"/>
                        <a:t>2700</a:t>
                      </a:r>
                      <a:endParaRPr lang="en-GB" sz="1600" dirty="0"/>
                    </a:p>
                  </a:txBody>
                  <a:tcPr/>
                </a:tc>
                <a:tc>
                  <a:txBody>
                    <a:bodyPr/>
                    <a:lstStyle/>
                    <a:p>
                      <a:r>
                        <a:rPr lang="en-GB" sz="1600" dirty="0" smtClean="0"/>
                        <a:t>&gt;90%</a:t>
                      </a:r>
                      <a:endParaRPr lang="en-GB" sz="1600" dirty="0"/>
                    </a:p>
                  </a:txBody>
                  <a:tcPr/>
                </a:tc>
                <a:tc>
                  <a:txBody>
                    <a:bodyPr/>
                    <a:lstStyle/>
                    <a:p>
                      <a:r>
                        <a:rPr lang="en-GB" sz="1600" dirty="0" smtClean="0"/>
                        <a:t>150</a:t>
                      </a:r>
                      <a:endParaRPr lang="en-GB" sz="1600" dirty="0"/>
                    </a:p>
                  </a:txBody>
                  <a:tcPr/>
                </a:tc>
                <a:tc>
                  <a:txBody>
                    <a:bodyPr/>
                    <a:lstStyle/>
                    <a:p>
                      <a:r>
                        <a:rPr lang="en-GB" sz="1600" dirty="0" smtClean="0"/>
                        <a:t>16</a:t>
                      </a:r>
                      <a:endParaRPr lang="en-GB" sz="1600" dirty="0"/>
                    </a:p>
                  </a:txBody>
                  <a:tcPr/>
                </a:tc>
                <a:tc>
                  <a:txBody>
                    <a:bodyPr/>
                    <a:lstStyle/>
                    <a:p>
                      <a:r>
                        <a:rPr lang="en-GB" sz="1600" dirty="0" smtClean="0"/>
                        <a:t>No</a:t>
                      </a:r>
                      <a:endParaRPr lang="en-GB" sz="1600" dirty="0"/>
                    </a:p>
                  </a:txBody>
                  <a:tcPr/>
                </a:tc>
              </a:tr>
              <a:tr h="370840">
                <a:tc>
                  <a:txBody>
                    <a:bodyPr/>
                    <a:lstStyle/>
                    <a:p>
                      <a:r>
                        <a:rPr lang="en-GB" sz="1600" dirty="0" smtClean="0"/>
                        <a:t>Calcium</a:t>
                      </a:r>
                      <a:endParaRPr lang="en-GB" sz="1600" dirty="0"/>
                    </a:p>
                  </a:txBody>
                  <a:tcPr/>
                </a:tc>
                <a:tc>
                  <a:txBody>
                    <a:bodyPr/>
                    <a:lstStyle/>
                    <a:p>
                      <a:r>
                        <a:rPr lang="en-GB" sz="1600" dirty="0" smtClean="0"/>
                        <a:t>500</a:t>
                      </a:r>
                      <a:endParaRPr lang="en-GB" sz="1600" dirty="0"/>
                    </a:p>
                  </a:txBody>
                  <a:tcPr/>
                </a:tc>
                <a:tc>
                  <a:txBody>
                    <a:bodyPr/>
                    <a:lstStyle/>
                    <a:p>
                      <a:r>
                        <a:rPr lang="en-GB" sz="1600" dirty="0" smtClean="0"/>
                        <a:t>30%</a:t>
                      </a:r>
                      <a:endParaRPr lang="en-GB" sz="1600" dirty="0"/>
                    </a:p>
                  </a:txBody>
                  <a:tcPr/>
                </a:tc>
                <a:tc>
                  <a:txBody>
                    <a:bodyPr/>
                    <a:lstStyle/>
                    <a:p>
                      <a:r>
                        <a:rPr lang="en-GB" sz="1600" dirty="0" smtClean="0"/>
                        <a:t>28</a:t>
                      </a:r>
                      <a:endParaRPr lang="en-GB" sz="1600" dirty="0"/>
                    </a:p>
                  </a:txBody>
                  <a:tcPr/>
                </a:tc>
                <a:tc>
                  <a:txBody>
                    <a:bodyPr/>
                    <a:lstStyle/>
                    <a:p>
                      <a:r>
                        <a:rPr lang="en-GB" sz="1600" dirty="0" smtClean="0"/>
                        <a:t>5</a:t>
                      </a:r>
                      <a:endParaRPr lang="en-GB" sz="1600" dirty="0"/>
                    </a:p>
                  </a:txBody>
                  <a:tcPr/>
                </a:tc>
                <a:tc>
                  <a:txBody>
                    <a:bodyPr/>
                    <a:lstStyle/>
                    <a:p>
                      <a:r>
                        <a:rPr lang="en-GB" sz="1600" dirty="0" smtClean="0"/>
                        <a:t>Possible</a:t>
                      </a:r>
                      <a:endParaRPr lang="en-GB" sz="1600" dirty="0"/>
                    </a:p>
                  </a:txBody>
                  <a:tcPr/>
                </a:tc>
              </a:tr>
              <a:tr h="370840">
                <a:tc>
                  <a:txBody>
                    <a:bodyPr/>
                    <a:lstStyle/>
                    <a:p>
                      <a:r>
                        <a:rPr lang="en-GB" sz="1600" dirty="0" smtClean="0"/>
                        <a:t>Magnesium</a:t>
                      </a:r>
                      <a:endParaRPr lang="en-GB" sz="1600" dirty="0"/>
                    </a:p>
                  </a:txBody>
                  <a:tcPr/>
                </a:tc>
                <a:tc>
                  <a:txBody>
                    <a:bodyPr/>
                    <a:lstStyle/>
                    <a:p>
                      <a:r>
                        <a:rPr lang="en-GB" sz="1600" dirty="0" smtClean="0"/>
                        <a:t>300</a:t>
                      </a:r>
                      <a:endParaRPr lang="en-GB" sz="1600" dirty="0"/>
                    </a:p>
                  </a:txBody>
                  <a:tcPr/>
                </a:tc>
                <a:tc>
                  <a:txBody>
                    <a:bodyPr/>
                    <a:lstStyle/>
                    <a:p>
                      <a:r>
                        <a:rPr lang="en-GB" sz="1600" dirty="0" smtClean="0"/>
                        <a:t>10-70%</a:t>
                      </a:r>
                      <a:endParaRPr lang="en-GB" sz="1600" dirty="0"/>
                    </a:p>
                  </a:txBody>
                  <a:tcPr/>
                </a:tc>
                <a:tc>
                  <a:txBody>
                    <a:bodyPr/>
                    <a:lstStyle/>
                    <a:p>
                      <a:r>
                        <a:rPr lang="en-GB" sz="1600" dirty="0" smtClean="0"/>
                        <a:t>8.3-14.2</a:t>
                      </a:r>
                      <a:endParaRPr lang="en-GB" sz="1600" dirty="0"/>
                    </a:p>
                  </a:txBody>
                  <a:tcPr/>
                </a:tc>
                <a:tc>
                  <a:txBody>
                    <a:bodyPr/>
                    <a:lstStyle/>
                    <a:p>
                      <a:r>
                        <a:rPr lang="en-GB" sz="1600" dirty="0" smtClean="0"/>
                        <a:t>15</a:t>
                      </a:r>
                      <a:endParaRPr lang="en-GB" sz="1600" dirty="0"/>
                    </a:p>
                  </a:txBody>
                  <a:tcPr/>
                </a:tc>
                <a:tc>
                  <a:txBody>
                    <a:bodyPr/>
                    <a:lstStyle/>
                    <a:p>
                      <a:r>
                        <a:rPr lang="en-GB" sz="1600" dirty="0" smtClean="0"/>
                        <a:t>No</a:t>
                      </a:r>
                      <a:endParaRPr lang="en-GB" sz="1600" dirty="0"/>
                    </a:p>
                  </a:txBody>
                  <a:tcPr/>
                </a:tc>
              </a:tr>
            </a:tbl>
          </a:graphicData>
        </a:graphic>
      </p:graphicFrame>
      <p:sp>
        <p:nvSpPr>
          <p:cNvPr id="2" name="TextBox 1"/>
          <p:cNvSpPr txBox="1"/>
          <p:nvPr/>
        </p:nvSpPr>
        <p:spPr>
          <a:xfrm>
            <a:off x="1981201" y="4309682"/>
            <a:ext cx="5485727" cy="369332"/>
          </a:xfrm>
          <a:prstGeom prst="rect">
            <a:avLst/>
          </a:prstGeom>
          <a:noFill/>
        </p:spPr>
        <p:txBody>
          <a:bodyPr wrap="square" rtlCol="0">
            <a:spAutoFit/>
          </a:bodyPr>
          <a:lstStyle/>
          <a:p>
            <a:pPr defTabSz="457189"/>
            <a:r>
              <a:rPr lang="en-US" dirty="0">
                <a:solidFill>
                  <a:prstClr val="white"/>
                </a:solidFill>
              </a:rPr>
              <a:t>Table shows typical human sweat composition</a:t>
            </a:r>
          </a:p>
        </p:txBody>
      </p:sp>
    </p:spTree>
    <p:extLst>
      <p:ext uri="{BB962C8B-B14F-4D97-AF65-F5344CB8AC3E}">
        <p14:creationId xmlns:p14="http://schemas.microsoft.com/office/powerpoint/2010/main" val="3485330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6240" y="1919446"/>
            <a:ext cx="6067500" cy="4247252"/>
          </a:xfrm>
          <a:prstGeom prst="rect">
            <a:avLst/>
          </a:prstGeom>
        </p:spPr>
      </p:pic>
      <p:sp>
        <p:nvSpPr>
          <p:cNvPr id="2" name="Title 1"/>
          <p:cNvSpPr>
            <a:spLocks noGrp="1"/>
          </p:cNvSpPr>
          <p:nvPr>
            <p:ph type="title"/>
          </p:nvPr>
        </p:nvSpPr>
        <p:spPr>
          <a:xfrm>
            <a:off x="838200" y="1139387"/>
            <a:ext cx="10515600" cy="1325563"/>
          </a:xfrm>
        </p:spPr>
        <p:txBody>
          <a:bodyPr/>
          <a:lstStyle/>
          <a:p>
            <a:pPr algn="ctr"/>
            <a:r>
              <a:rPr lang="en-US" dirty="0" smtClean="0"/>
              <a:t>What is real?</a:t>
            </a:r>
            <a:endParaRPr lang="en-US" dirty="0"/>
          </a:p>
        </p:txBody>
      </p:sp>
      <p:sp>
        <p:nvSpPr>
          <p:cNvPr id="3" name="TextBox 2"/>
          <p:cNvSpPr txBox="1"/>
          <p:nvPr/>
        </p:nvSpPr>
        <p:spPr>
          <a:xfrm>
            <a:off x="3149600" y="6375401"/>
            <a:ext cx="6908800" cy="461665"/>
          </a:xfrm>
          <a:prstGeom prst="rect">
            <a:avLst/>
          </a:prstGeom>
          <a:noFill/>
        </p:spPr>
        <p:txBody>
          <a:bodyPr wrap="square" rtlCol="0">
            <a:spAutoFit/>
          </a:bodyPr>
          <a:lstStyle/>
          <a:p>
            <a:r>
              <a:rPr lang="en-US" sz="2400" dirty="0"/>
              <a:t>…and </a:t>
            </a:r>
            <a:r>
              <a:rPr lang="en-US" sz="2400" dirty="0" smtClean="0"/>
              <a:t>why should I care about this</a:t>
            </a:r>
            <a:endParaRPr lang="en-US" sz="2400" dirty="0"/>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97996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little more on “cramps”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What exactly is a cramp?</a:t>
            </a:r>
          </a:p>
          <a:p>
            <a:endParaRPr lang="en-US" dirty="0"/>
          </a:p>
          <a:p>
            <a:endParaRPr lang="en-US" dirty="0" smtClean="0"/>
          </a:p>
          <a:p>
            <a:r>
              <a:rPr lang="en-US" dirty="0" smtClean="0"/>
              <a:t>How do I “fix” it</a:t>
            </a:r>
          </a:p>
          <a:p>
            <a:endParaRPr lang="en-US" dirty="0"/>
          </a:p>
          <a:p>
            <a:endParaRPr lang="en-US" dirty="0" smtClean="0"/>
          </a:p>
          <a:p>
            <a:r>
              <a:rPr lang="en-US" dirty="0" smtClean="0"/>
              <a:t>How not to overreact.</a:t>
            </a:r>
            <a:endParaRPr lang="en-US" dirty="0"/>
          </a:p>
        </p:txBody>
      </p:sp>
      <p:sp>
        <p:nvSpPr>
          <p:cNvPr id="4" name="Content Placeholder 3"/>
          <p:cNvSpPr>
            <a:spLocks noGrp="1"/>
          </p:cNvSpPr>
          <p:nvPr>
            <p:ph sz="half" idx="2"/>
          </p:nvPr>
        </p:nvSpPr>
        <p:spPr/>
        <p:txBody>
          <a:bodyPr>
            <a:normAutofit lnSpcReduction="10000"/>
          </a:bodyPr>
          <a:lstStyle/>
          <a:p>
            <a:endParaRPr lang="en-US" dirty="0" smtClean="0"/>
          </a:p>
          <a:p>
            <a:r>
              <a:rPr lang="en-US" dirty="0" smtClean="0"/>
              <a:t>What causes a cramp?</a:t>
            </a:r>
          </a:p>
          <a:p>
            <a:endParaRPr lang="en-US" dirty="0"/>
          </a:p>
          <a:p>
            <a:pPr marL="0" indent="0">
              <a:buNone/>
            </a:pPr>
            <a:endParaRPr lang="en-US" dirty="0"/>
          </a:p>
          <a:p>
            <a:r>
              <a:rPr lang="en-US" dirty="0" smtClean="0"/>
              <a:t>Control the variables</a:t>
            </a:r>
            <a:endParaRPr lang="en-US" dirty="0"/>
          </a:p>
        </p:txBody>
      </p:sp>
    </p:spTree>
    <p:extLst>
      <p:ext uri="{BB962C8B-B14F-4D97-AF65-F5344CB8AC3E}">
        <p14:creationId xmlns:p14="http://schemas.microsoft.com/office/powerpoint/2010/main" val="513618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Exercise associated Hyponatremia</a:t>
            </a:r>
            <a:endParaRPr lang="en-US" dirty="0"/>
          </a:p>
        </p:txBody>
      </p:sp>
      <p:sp>
        <p:nvSpPr>
          <p:cNvPr id="3" name="Content Placeholder 2"/>
          <p:cNvSpPr>
            <a:spLocks noGrp="1"/>
          </p:cNvSpPr>
          <p:nvPr>
            <p:ph sz="half" idx="1"/>
          </p:nvPr>
        </p:nvSpPr>
        <p:spPr/>
        <p:txBody>
          <a:bodyPr/>
          <a:lstStyle/>
          <a:p>
            <a:r>
              <a:rPr lang="en-US" dirty="0" smtClean="0"/>
              <a:t>Inappropriate Overconsumption of Water</a:t>
            </a:r>
          </a:p>
          <a:p>
            <a:pPr lvl="1"/>
            <a:endParaRPr lang="en-US" dirty="0" smtClean="0"/>
          </a:p>
          <a:p>
            <a:pPr lvl="1"/>
            <a:r>
              <a:rPr lang="en-US" dirty="0" smtClean="0"/>
              <a:t>Excessive sodium losses</a:t>
            </a:r>
          </a:p>
          <a:p>
            <a:pPr lvl="1"/>
            <a:r>
              <a:rPr lang="en-US" dirty="0" smtClean="0"/>
              <a:t>Excessive intake</a:t>
            </a:r>
          </a:p>
          <a:p>
            <a:pPr marL="457200" lvl="1" indent="0">
              <a:buNone/>
            </a:pPr>
            <a:endParaRPr lang="en-US" dirty="0"/>
          </a:p>
          <a:p>
            <a:pPr lvl="1"/>
            <a:r>
              <a:rPr lang="en-US" dirty="0" smtClean="0"/>
              <a:t>“over-reaction to cramping”</a:t>
            </a:r>
            <a:endParaRPr lang="en-US" dirty="0"/>
          </a:p>
        </p:txBody>
      </p:sp>
      <p:pic>
        <p:nvPicPr>
          <p:cNvPr id="3074" name="Picture 2" descr="Image result for exercise associated hyponatremia"/>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96000" y="2743199"/>
            <a:ext cx="5780629" cy="319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25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options to drink?</a:t>
            </a:r>
            <a:endParaRPr lang="en-US" dirty="0"/>
          </a:p>
        </p:txBody>
      </p:sp>
      <p:sp>
        <p:nvSpPr>
          <p:cNvPr id="3" name="Content Placeholder 2"/>
          <p:cNvSpPr>
            <a:spLocks noGrp="1"/>
          </p:cNvSpPr>
          <p:nvPr>
            <p:ph sz="half" idx="1"/>
          </p:nvPr>
        </p:nvSpPr>
        <p:spPr/>
        <p:txBody>
          <a:bodyPr>
            <a:normAutofit lnSpcReduction="10000"/>
          </a:bodyPr>
          <a:lstStyle/>
          <a:p>
            <a:pPr algn="ctr"/>
            <a:endParaRPr lang="en-US" dirty="0" smtClean="0"/>
          </a:p>
          <a:p>
            <a:pPr algn="ctr"/>
            <a:endParaRPr lang="en-US" dirty="0"/>
          </a:p>
          <a:p>
            <a:pPr algn="ctr"/>
            <a:r>
              <a:rPr lang="en-US" dirty="0" smtClean="0"/>
              <a:t>Commercially available options</a:t>
            </a:r>
          </a:p>
          <a:p>
            <a:pPr algn="ctr"/>
            <a:endParaRPr lang="en-US" dirty="0"/>
          </a:p>
          <a:p>
            <a:pPr marL="0" indent="0" algn="ctr">
              <a:buNone/>
            </a:pP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Gatorade</a:t>
            </a:r>
          </a:p>
          <a:p>
            <a:pPr marL="0" indent="0">
              <a:buNone/>
            </a:pPr>
            <a:endParaRPr lang="en-US" dirty="0"/>
          </a:p>
          <a:p>
            <a:pPr marL="0" indent="0">
              <a:buNone/>
            </a:pPr>
            <a:r>
              <a:rPr lang="en-US" dirty="0" smtClean="0"/>
              <a:t>Higher sodium; lower sugar</a:t>
            </a:r>
          </a:p>
          <a:p>
            <a:pPr marL="0" indent="0">
              <a:buNone/>
            </a:pPr>
            <a:endParaRPr lang="en-US" dirty="0"/>
          </a:p>
          <a:p>
            <a:pPr marL="0" indent="0">
              <a:buNone/>
            </a:pPr>
            <a:r>
              <a:rPr lang="en-US" dirty="0" smtClean="0"/>
              <a:t>Electrolytes; no sugar</a:t>
            </a:r>
          </a:p>
          <a:p>
            <a:pPr marL="0" indent="0">
              <a:buNone/>
            </a:pPr>
            <a:endParaRPr lang="en-US" dirty="0"/>
          </a:p>
          <a:p>
            <a:pPr marL="0" indent="0">
              <a:buNone/>
            </a:pPr>
            <a:r>
              <a:rPr lang="en-US" dirty="0" smtClean="0"/>
              <a:t>Custom and Individualized</a:t>
            </a:r>
            <a:endParaRPr lang="en-US" dirty="0"/>
          </a:p>
        </p:txBody>
      </p:sp>
    </p:spTree>
    <p:extLst>
      <p:ext uri="{BB962C8B-B14F-4D97-AF65-F5344CB8AC3E}">
        <p14:creationId xmlns:p14="http://schemas.microsoft.com/office/powerpoint/2010/main" val="178834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Homebrew hydration options</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t>1 packet </a:t>
            </a:r>
            <a:r>
              <a:rPr lang="en-US" dirty="0" err="1" smtClean="0"/>
              <a:t>KoolAid</a:t>
            </a:r>
            <a:endParaRPr lang="en-US" dirty="0" smtClean="0"/>
          </a:p>
          <a:p>
            <a:r>
              <a:rPr lang="en-US" dirty="0" smtClean="0"/>
              <a:t>1 cup sugar</a:t>
            </a:r>
          </a:p>
          <a:p>
            <a:r>
              <a:rPr lang="en-US" dirty="0" smtClean="0"/>
              <a:t>1teaspoon Salt</a:t>
            </a:r>
          </a:p>
          <a:p>
            <a:r>
              <a:rPr lang="en-US" dirty="0" smtClean="0"/>
              <a:t>4 </a:t>
            </a:r>
            <a:r>
              <a:rPr lang="en-US" dirty="0" err="1" smtClean="0"/>
              <a:t>qt</a:t>
            </a:r>
            <a:r>
              <a:rPr lang="en-US" dirty="0" smtClean="0"/>
              <a:t> Water </a:t>
            </a:r>
          </a:p>
          <a:p>
            <a:pPr marL="0" indent="0">
              <a:buNone/>
            </a:pPr>
            <a:r>
              <a:rPr lang="en-US" dirty="0"/>
              <a:t>	</a:t>
            </a:r>
            <a:r>
              <a:rPr lang="en-US" dirty="0" smtClean="0"/>
              <a:t>(double the packet)</a:t>
            </a:r>
          </a:p>
          <a:p>
            <a:pPr marL="0" indent="0">
              <a:buNone/>
            </a:pPr>
            <a:endParaRPr lang="en-US" dirty="0" smtClean="0"/>
          </a:p>
        </p:txBody>
      </p:sp>
      <p:sp>
        <p:nvSpPr>
          <p:cNvPr id="4" name="Content Placeholder 3"/>
          <p:cNvSpPr>
            <a:spLocks noGrp="1"/>
          </p:cNvSpPr>
          <p:nvPr>
            <p:ph sz="half" idx="2"/>
          </p:nvPr>
        </p:nvSpPr>
        <p:spPr/>
        <p:txBody>
          <a:bodyPr/>
          <a:lstStyle/>
          <a:p>
            <a:r>
              <a:rPr lang="en-US" dirty="0" smtClean="0"/>
              <a:t>Per 8oz serving     (Gatorade)</a:t>
            </a:r>
          </a:p>
          <a:p>
            <a:pPr marL="0" indent="0">
              <a:buNone/>
            </a:pPr>
            <a:endParaRPr lang="en-US" dirty="0" smtClean="0"/>
          </a:p>
          <a:p>
            <a:r>
              <a:rPr lang="en-US" dirty="0" smtClean="0"/>
              <a:t>12g sugar  		(16g)</a:t>
            </a:r>
          </a:p>
          <a:p>
            <a:r>
              <a:rPr lang="en-US" dirty="0" smtClean="0"/>
              <a:t>143mg sodium         (104mg)</a:t>
            </a:r>
            <a:endParaRPr lang="en-US" dirty="0"/>
          </a:p>
        </p:txBody>
      </p:sp>
    </p:spTree>
    <p:extLst>
      <p:ext uri="{BB962C8B-B14F-4D97-AF65-F5344CB8AC3E}">
        <p14:creationId xmlns:p14="http://schemas.microsoft.com/office/powerpoint/2010/main" val="374087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 calcmode="lin" valueType="num">
                                      <p:cBhvr additive="base">
                                        <p:cTn id="1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5"/>
          <p:cNvSpPr>
            <a:spLocks noChangeShapeType="1"/>
          </p:cNvSpPr>
          <p:nvPr/>
        </p:nvSpPr>
        <p:spPr bwMode="auto">
          <a:xfrm>
            <a:off x="1524000" y="1117600"/>
            <a:ext cx="9144000" cy="0"/>
          </a:xfrm>
          <a:prstGeom prst="line">
            <a:avLst/>
          </a:prstGeom>
          <a:noFill/>
          <a:ln w="28575">
            <a:noFill/>
            <a:round/>
            <a:headEnd/>
            <a:tailEnd/>
          </a:ln>
        </p:spPr>
        <p:txBody>
          <a:bodyPr/>
          <a:lstStyle/>
          <a:p>
            <a:endParaRPr lang="en-US" sz="2400" b="1">
              <a:solidFill>
                <a:srgbClr val="000000"/>
              </a:solidFill>
              <a:latin typeface="Arial Narrow" pitchFamily="34" charset="0"/>
              <a:cs typeface="Calibri" pitchFamily="34" charset="0"/>
            </a:endParaRPr>
          </a:p>
        </p:txBody>
      </p:sp>
      <p:sp>
        <p:nvSpPr>
          <p:cNvPr id="2" name="Title 1"/>
          <p:cNvSpPr>
            <a:spLocks noGrp="1"/>
          </p:cNvSpPr>
          <p:nvPr>
            <p:ph type="title"/>
          </p:nvPr>
        </p:nvSpPr>
        <p:spPr/>
        <p:txBody>
          <a:bodyPr/>
          <a:lstStyle/>
          <a:p>
            <a:r>
              <a:rPr lang="en-US" dirty="0" smtClean="0"/>
              <a:t>As Hydration Evolves</a:t>
            </a:r>
            <a:endParaRPr lang="en-US" dirty="0"/>
          </a:p>
        </p:txBody>
      </p:sp>
      <p:graphicFrame>
        <p:nvGraphicFramePr>
          <p:cNvPr id="3" name="Diagram 2"/>
          <p:cNvGraphicFramePr/>
          <p:nvPr>
            <p:extLst/>
          </p:nvPr>
        </p:nvGraphicFramePr>
        <p:xfrm>
          <a:off x="2960914" y="230269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3505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case you missed it – Q &amp; A</a:t>
            </a:r>
            <a:endParaRPr lang="en-US" dirty="0"/>
          </a:p>
        </p:txBody>
      </p:sp>
      <p:sp>
        <p:nvSpPr>
          <p:cNvPr id="3" name="Content Placeholder 2"/>
          <p:cNvSpPr>
            <a:spLocks noGrp="1"/>
          </p:cNvSpPr>
          <p:nvPr>
            <p:ph sz="half" idx="1"/>
          </p:nvPr>
        </p:nvSpPr>
        <p:spPr/>
        <p:txBody>
          <a:bodyPr/>
          <a:lstStyle/>
          <a:p>
            <a:r>
              <a:rPr lang="en-US" dirty="0" smtClean="0"/>
              <a:t>Are you hydrated?</a:t>
            </a:r>
          </a:p>
          <a:p>
            <a:endParaRPr lang="en-US" dirty="0"/>
          </a:p>
          <a:p>
            <a:r>
              <a:rPr lang="en-US" dirty="0" smtClean="0"/>
              <a:t>How much do you lose?</a:t>
            </a:r>
          </a:p>
          <a:p>
            <a:endParaRPr lang="en-US" dirty="0"/>
          </a:p>
          <a:p>
            <a:r>
              <a:rPr lang="en-US" dirty="0" smtClean="0"/>
              <a:t>What do you lose?</a:t>
            </a:r>
            <a:endParaRPr lang="en-US" dirty="0"/>
          </a:p>
        </p:txBody>
      </p:sp>
      <p:sp>
        <p:nvSpPr>
          <p:cNvPr id="4" name="Content Placeholder 3"/>
          <p:cNvSpPr>
            <a:spLocks noGrp="1"/>
          </p:cNvSpPr>
          <p:nvPr>
            <p:ph sz="half" idx="2"/>
          </p:nvPr>
        </p:nvSpPr>
        <p:spPr/>
        <p:txBody>
          <a:bodyPr/>
          <a:lstStyle/>
          <a:p>
            <a:r>
              <a:rPr lang="en-US" dirty="0" smtClean="0"/>
              <a:t>Make sure you are hydrated.</a:t>
            </a:r>
          </a:p>
          <a:p>
            <a:endParaRPr lang="en-US" dirty="0"/>
          </a:p>
          <a:p>
            <a:r>
              <a:rPr lang="en-US" dirty="0" smtClean="0"/>
              <a:t>How much should you drink.</a:t>
            </a:r>
          </a:p>
          <a:p>
            <a:endParaRPr lang="en-US" dirty="0"/>
          </a:p>
          <a:p>
            <a:r>
              <a:rPr lang="en-US" dirty="0" smtClean="0"/>
              <a:t>What should you drink.</a:t>
            </a:r>
            <a:endParaRPr lang="en-US" dirty="0"/>
          </a:p>
        </p:txBody>
      </p:sp>
    </p:spTree>
    <p:extLst>
      <p:ext uri="{BB962C8B-B14F-4D97-AF65-F5344CB8AC3E}">
        <p14:creationId xmlns:p14="http://schemas.microsoft.com/office/powerpoint/2010/main" val="1220478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7170" name="Picture 2" descr="問題解決 / 無料 / イラスト / ピクトグラム / ピープル"/>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7484" y="2954383"/>
            <a:ext cx="6096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317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Hydration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299200" y="3022600"/>
            <a:ext cx="4872181" cy="3417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514600"/>
            <a:ext cx="5243939" cy="3670757"/>
          </a:xfrm>
          <a:prstGeom prst="rect">
            <a:avLst/>
          </a:prstGeom>
        </p:spPr>
      </p:pic>
    </p:spTree>
    <p:extLst>
      <p:ext uri="{BB962C8B-B14F-4D97-AF65-F5344CB8AC3E}">
        <p14:creationId xmlns:p14="http://schemas.microsoft.com/office/powerpoint/2010/main" val="3937766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does any of this matter?</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dirty="0" smtClean="0"/>
              <a:t>The </a:t>
            </a:r>
            <a:r>
              <a:rPr lang="en-US" dirty="0" smtClean="0"/>
              <a:t>Sales Pitch</a:t>
            </a:r>
            <a:endParaRPr lang="en-US" dirty="0"/>
          </a:p>
          <a:p>
            <a:r>
              <a:rPr lang="en-US" dirty="0" smtClean="0"/>
              <a:t>Physical </a:t>
            </a:r>
            <a:r>
              <a:rPr lang="en-US" dirty="0" smtClean="0"/>
              <a:t>performance</a:t>
            </a:r>
          </a:p>
          <a:p>
            <a:r>
              <a:rPr lang="en-US" dirty="0" smtClean="0"/>
              <a:t>Recovery</a:t>
            </a:r>
          </a:p>
          <a:p>
            <a:r>
              <a:rPr lang="en-US" dirty="0" smtClean="0"/>
              <a:t>Improved on field time</a:t>
            </a:r>
          </a:p>
          <a:p>
            <a:r>
              <a:rPr lang="en-US" dirty="0" smtClean="0"/>
              <a:t>Mental Focus</a:t>
            </a:r>
            <a:endParaRPr lang="en-US" dirty="0"/>
          </a:p>
          <a:p>
            <a:endParaRPr lang="en-US" dirty="0" smtClean="0"/>
          </a:p>
        </p:txBody>
      </p:sp>
      <p:sp>
        <p:nvSpPr>
          <p:cNvPr id="4" name="Content Placeholder 3"/>
          <p:cNvSpPr>
            <a:spLocks noGrp="1"/>
          </p:cNvSpPr>
          <p:nvPr>
            <p:ph sz="half" idx="2"/>
          </p:nvPr>
        </p:nvSpPr>
        <p:spPr/>
        <p:txBody>
          <a:bodyPr>
            <a:normAutofit/>
          </a:bodyPr>
          <a:lstStyle/>
          <a:p>
            <a:pPr marL="0" indent="0" algn="ctr">
              <a:buNone/>
            </a:pPr>
            <a:r>
              <a:rPr lang="en-US" dirty="0" smtClean="0"/>
              <a:t>The Prevention</a:t>
            </a:r>
            <a:endParaRPr lang="en-US" dirty="0"/>
          </a:p>
          <a:p>
            <a:r>
              <a:rPr lang="en-US" dirty="0" smtClean="0"/>
              <a:t>Heat </a:t>
            </a:r>
            <a:r>
              <a:rPr lang="en-US" dirty="0"/>
              <a:t>stress/illness</a:t>
            </a:r>
          </a:p>
          <a:p>
            <a:r>
              <a:rPr lang="en-US" dirty="0"/>
              <a:t>Heat stroke</a:t>
            </a:r>
          </a:p>
          <a:p>
            <a:r>
              <a:rPr lang="en-US" dirty="0"/>
              <a:t>“Cramps</a:t>
            </a:r>
            <a:r>
              <a:rPr lang="en-US" dirty="0" smtClean="0"/>
              <a:t>”</a:t>
            </a:r>
            <a:r>
              <a:rPr lang="en-US" dirty="0"/>
              <a:t> </a:t>
            </a:r>
            <a:endParaRPr lang="en-US" dirty="0" smtClean="0"/>
          </a:p>
          <a:p>
            <a:r>
              <a:rPr lang="en-US" dirty="0" smtClean="0"/>
              <a:t>Headaches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46159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98081" y="1942011"/>
            <a:ext cx="4825399" cy="1060588"/>
          </a:xfrm>
        </p:spPr>
        <p:txBody>
          <a:bodyPr>
            <a:normAutofit fontScale="90000"/>
          </a:bodyPr>
          <a:lstStyle/>
          <a:p>
            <a:r>
              <a:rPr lang="en-US" b="1" dirty="0" smtClean="0"/>
              <a:t>~110 years ago</a:t>
            </a:r>
            <a:endParaRPr lang="en-US" b="1" dirty="0"/>
          </a:p>
        </p:txBody>
      </p:sp>
      <p:sp>
        <p:nvSpPr>
          <p:cNvPr id="5" name="Content Placeholder 4"/>
          <p:cNvSpPr>
            <a:spLocks noGrp="1"/>
          </p:cNvSpPr>
          <p:nvPr>
            <p:ph sz="half" idx="1"/>
          </p:nvPr>
        </p:nvSpPr>
        <p:spPr>
          <a:xfrm>
            <a:off x="1981200" y="1600201"/>
            <a:ext cx="8229600" cy="4525963"/>
          </a:xfrm>
        </p:spPr>
        <p:txBody>
          <a:bodyPr>
            <a:normAutofit/>
          </a:bodyPr>
          <a:lstStyle/>
          <a:p>
            <a:pPr marL="0" indent="0">
              <a:buNone/>
            </a:pPr>
            <a:endParaRPr lang="en-US" dirty="0" smtClean="0">
              <a:solidFill>
                <a:srgbClr val="98FF25"/>
              </a:solidFill>
            </a:endParaRPr>
          </a:p>
          <a:p>
            <a:pPr marL="0" indent="0">
              <a:buNone/>
            </a:pPr>
            <a:endParaRPr lang="en-US" dirty="0" smtClean="0"/>
          </a:p>
        </p:txBody>
      </p:sp>
      <p:pic>
        <p:nvPicPr>
          <p:cNvPr id="2" name="Picture 1" descr="James_Edward_Sulliva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0083" y="1254392"/>
            <a:ext cx="2945155" cy="4437237"/>
          </a:xfrm>
          <a:prstGeom prst="rect">
            <a:avLst/>
          </a:prstGeom>
        </p:spPr>
      </p:pic>
      <p:sp>
        <p:nvSpPr>
          <p:cNvPr id="3" name="Rectangle 2"/>
          <p:cNvSpPr/>
          <p:nvPr/>
        </p:nvSpPr>
        <p:spPr>
          <a:xfrm>
            <a:off x="2339239" y="5802997"/>
            <a:ext cx="6960884" cy="646331"/>
          </a:xfrm>
          <a:prstGeom prst="rect">
            <a:avLst/>
          </a:prstGeom>
        </p:spPr>
        <p:txBody>
          <a:bodyPr wrap="square">
            <a:spAutoFit/>
          </a:bodyPr>
          <a:lstStyle/>
          <a:p>
            <a:pPr defTabSz="457189"/>
            <a:r>
              <a:rPr lang="en-US" b="1" dirty="0"/>
              <a:t>1909</a:t>
            </a:r>
            <a:r>
              <a:rPr lang="en-US" dirty="0"/>
              <a:t>: “Don’t get in the habit of drinking and eating in a marathon race; some prominent runners do, but it is not beneficial” – James E. Sullivan</a:t>
            </a:r>
          </a:p>
        </p:txBody>
      </p:sp>
    </p:spTree>
    <p:extLst>
      <p:ext uri="{BB962C8B-B14F-4D97-AF65-F5344CB8AC3E}">
        <p14:creationId xmlns:p14="http://schemas.microsoft.com/office/powerpoint/2010/main" val="221232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15427" y="5737090"/>
            <a:ext cx="4705168" cy="1143000"/>
          </a:xfrm>
        </p:spPr>
        <p:txBody>
          <a:bodyPr/>
          <a:lstStyle/>
          <a:p>
            <a:r>
              <a:rPr lang="en-US" b="1" dirty="0" smtClean="0"/>
              <a:t>~60 years ago</a:t>
            </a:r>
            <a:endParaRPr lang="en-US" b="1" dirty="0"/>
          </a:p>
        </p:txBody>
      </p:sp>
      <p:pic>
        <p:nvPicPr>
          <p:cNvPr id="3" name="Picture 2" descr="tom_simpson.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2593" y="1254393"/>
            <a:ext cx="4582307" cy="3436731"/>
          </a:xfrm>
          <a:prstGeom prst="rect">
            <a:avLst/>
          </a:prstGeom>
        </p:spPr>
      </p:pic>
      <p:sp>
        <p:nvSpPr>
          <p:cNvPr id="6" name="Rectangle 5"/>
          <p:cNvSpPr/>
          <p:nvPr/>
        </p:nvSpPr>
        <p:spPr>
          <a:xfrm>
            <a:off x="1981201" y="4848052"/>
            <a:ext cx="8246455" cy="1477328"/>
          </a:xfrm>
          <a:prstGeom prst="rect">
            <a:avLst/>
          </a:prstGeom>
        </p:spPr>
        <p:txBody>
          <a:bodyPr wrap="square">
            <a:spAutoFit/>
          </a:bodyPr>
          <a:lstStyle/>
          <a:p>
            <a:pPr defTabSz="457189"/>
            <a:r>
              <a:rPr lang="en-US" b="1" dirty="0"/>
              <a:t>1960</a:t>
            </a:r>
            <a:r>
              <a:rPr lang="en-US" dirty="0"/>
              <a:t>: “Four small bottles for a long stage [of the Tour], it is frowned upon to drink more…Avoid drinking when racing, especially in hot weather. Drink as little as possible, and with the liquid not too cold. It is only a question of will power. When you drink too much you will perspire, and you will lose your strength.” – Tom Simpson</a:t>
            </a:r>
          </a:p>
          <a:p>
            <a:pPr defTabSz="457189"/>
            <a:endParaRPr lang="en-US" dirty="0"/>
          </a:p>
        </p:txBody>
      </p:sp>
    </p:spTree>
    <p:extLst>
      <p:ext uri="{BB962C8B-B14F-4D97-AF65-F5344CB8AC3E}">
        <p14:creationId xmlns:p14="http://schemas.microsoft.com/office/powerpoint/2010/main" val="2467952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1919" y="6026254"/>
            <a:ext cx="5009968" cy="863749"/>
          </a:xfrm>
        </p:spPr>
        <p:txBody>
          <a:bodyPr/>
          <a:lstStyle/>
          <a:p>
            <a:r>
              <a:rPr lang="en-US" b="1" dirty="0" smtClean="0"/>
              <a:t>~20 years ago</a:t>
            </a:r>
            <a:endParaRPr lang="en-US" b="1" dirty="0"/>
          </a:p>
        </p:txBody>
      </p:sp>
      <p:pic>
        <p:nvPicPr>
          <p:cNvPr id="3" name="Picture 2" descr="logo-acsm.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0801" y="1489627"/>
            <a:ext cx="3551676" cy="3361747"/>
          </a:xfrm>
          <a:prstGeom prst="rect">
            <a:avLst/>
          </a:prstGeom>
        </p:spPr>
      </p:pic>
      <p:sp>
        <p:nvSpPr>
          <p:cNvPr id="6" name="Rectangle 5"/>
          <p:cNvSpPr/>
          <p:nvPr/>
        </p:nvSpPr>
        <p:spPr>
          <a:xfrm>
            <a:off x="2133600" y="5257800"/>
            <a:ext cx="8229600" cy="1200329"/>
          </a:xfrm>
          <a:prstGeom prst="rect">
            <a:avLst/>
          </a:prstGeom>
        </p:spPr>
        <p:txBody>
          <a:bodyPr wrap="square">
            <a:spAutoFit/>
          </a:bodyPr>
          <a:lstStyle/>
          <a:p>
            <a:pPr defTabSz="457189"/>
            <a:r>
              <a:rPr lang="en-US" b="1" dirty="0"/>
              <a:t>1996</a:t>
            </a:r>
            <a:r>
              <a:rPr lang="en-US" dirty="0"/>
              <a:t>: “Athletes should be encouraged to replace their sweat losses or consume </a:t>
            </a:r>
            <a:r>
              <a:rPr lang="en-US" dirty="0" smtClean="0"/>
              <a:t>150-300ml (6-10oz) </a:t>
            </a:r>
            <a:r>
              <a:rPr lang="en-US" dirty="0"/>
              <a:t>every 15 minutes (600-1200ml per hour)”. – 1996 ACSM</a:t>
            </a:r>
          </a:p>
          <a:p>
            <a:pPr defTabSz="457189"/>
            <a:endParaRPr lang="en-US" dirty="0"/>
          </a:p>
          <a:p>
            <a:pPr defTabSz="457189"/>
            <a:endParaRPr lang="en-US" dirty="0"/>
          </a:p>
        </p:txBody>
      </p:sp>
    </p:spTree>
    <p:extLst>
      <p:ext uri="{BB962C8B-B14F-4D97-AF65-F5344CB8AC3E}">
        <p14:creationId xmlns:p14="http://schemas.microsoft.com/office/powerpoint/2010/main" val="850057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28559" y="1554799"/>
            <a:ext cx="4663441" cy="863749"/>
          </a:xfrm>
        </p:spPr>
        <p:txBody>
          <a:bodyPr>
            <a:normAutofit/>
          </a:bodyPr>
          <a:lstStyle/>
          <a:p>
            <a:r>
              <a:rPr lang="en-US" b="1" dirty="0" smtClean="0"/>
              <a:t>~10 years ago</a:t>
            </a:r>
            <a:endParaRPr lang="en-US" b="1" dirty="0"/>
          </a:p>
        </p:txBody>
      </p:sp>
      <p:pic>
        <p:nvPicPr>
          <p:cNvPr id="3" name="Picture 2" descr="logo-acsm.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98" y="1453430"/>
            <a:ext cx="2039288" cy="1930235"/>
          </a:xfrm>
          <a:prstGeom prst="rect">
            <a:avLst/>
          </a:prstGeom>
        </p:spPr>
      </p:pic>
      <p:sp>
        <p:nvSpPr>
          <p:cNvPr id="6" name="Rectangle 5"/>
          <p:cNvSpPr/>
          <p:nvPr/>
        </p:nvSpPr>
        <p:spPr>
          <a:xfrm>
            <a:off x="2133600" y="3004714"/>
            <a:ext cx="8229600" cy="3416320"/>
          </a:xfrm>
          <a:prstGeom prst="rect">
            <a:avLst/>
          </a:prstGeom>
        </p:spPr>
        <p:txBody>
          <a:bodyPr wrap="square">
            <a:spAutoFit/>
          </a:bodyPr>
          <a:lstStyle/>
          <a:p>
            <a:pPr defTabSz="457189"/>
            <a:r>
              <a:rPr lang="en-US" b="1" dirty="0" smtClean="0"/>
              <a:t>2007</a:t>
            </a:r>
            <a:r>
              <a:rPr lang="en-US" dirty="0" smtClean="0"/>
              <a:t>: </a:t>
            </a:r>
            <a:r>
              <a:rPr lang="en-US" dirty="0"/>
              <a:t>The goal of drinking during exercise is to prevent excessive (&gt;2% body weight loss from water deficit) dehydration and excessive changes in electrolyte balance to avert compromised performance. Because there is considerable variability in sweating rates and sweat electrolyte content between individuals, customized fluid replacement programs are recommended. Individual sweat rates can be estimated by measuring body weight before and after exercise. During exercise, consuming beverages containing electrolytes and carbohydrates can provide benefits over water alone under certain circumstances. After exercise, the goal is to replace any fluid electrolyte deficit. The speed with which rehydration is needed and the magnitude of fluid electrolyte deficits will determine if an aggressive replacement program is merited.</a:t>
            </a:r>
          </a:p>
          <a:p>
            <a:pPr defTabSz="457189"/>
            <a:endParaRPr lang="en-US" dirty="0"/>
          </a:p>
        </p:txBody>
      </p:sp>
    </p:spTree>
    <p:extLst>
      <p:ext uri="{BB962C8B-B14F-4D97-AF65-F5344CB8AC3E}">
        <p14:creationId xmlns:p14="http://schemas.microsoft.com/office/powerpoint/2010/main" val="1974979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DRINK”</a:t>
            </a:r>
            <a:endParaRPr lang="en-US" dirty="0"/>
          </a:p>
        </p:txBody>
      </p:sp>
      <p:sp>
        <p:nvSpPr>
          <p:cNvPr id="3" name="Content Placeholder 2"/>
          <p:cNvSpPr>
            <a:spLocks noGrp="1"/>
          </p:cNvSpPr>
          <p:nvPr>
            <p:ph idx="1"/>
          </p:nvPr>
        </p:nvSpPr>
        <p:spPr/>
        <p:txBody>
          <a:bodyPr>
            <a:normAutofit lnSpcReduction="10000"/>
          </a:bodyPr>
          <a:lstStyle/>
          <a:p>
            <a:r>
              <a:rPr lang="en-US" dirty="0" smtClean="0"/>
              <a:t>To be consumed during sport…not just because you play one</a:t>
            </a:r>
          </a:p>
          <a:p>
            <a:endParaRPr lang="en-US" dirty="0" smtClean="0"/>
          </a:p>
          <a:p>
            <a:r>
              <a:rPr lang="en-US" dirty="0" smtClean="0"/>
              <a:t>fluid</a:t>
            </a:r>
            <a:endParaRPr lang="en-US" dirty="0"/>
          </a:p>
          <a:p>
            <a:endParaRPr lang="en-US" dirty="0"/>
          </a:p>
          <a:p>
            <a:r>
              <a:rPr lang="en-US" dirty="0" smtClean="0"/>
              <a:t>“electrolytes”</a:t>
            </a:r>
          </a:p>
          <a:p>
            <a:endParaRPr lang="en-US" dirty="0"/>
          </a:p>
          <a:p>
            <a:r>
              <a:rPr lang="en-US" dirty="0" smtClean="0"/>
              <a:t>carbohydrates</a:t>
            </a:r>
            <a:endParaRPr lang="en-US" dirty="0"/>
          </a:p>
        </p:txBody>
      </p:sp>
    </p:spTree>
    <p:extLst>
      <p:ext uri="{BB962C8B-B14F-4D97-AF65-F5344CB8AC3E}">
        <p14:creationId xmlns:p14="http://schemas.microsoft.com/office/powerpoint/2010/main" val="604456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altLang="en-US" dirty="0" smtClean="0"/>
              <a:t>Most basic Physiology</a:t>
            </a:r>
          </a:p>
        </p:txBody>
      </p:sp>
      <p:sp>
        <p:nvSpPr>
          <p:cNvPr id="28675" name="Rectangle 3"/>
          <p:cNvSpPr>
            <a:spLocks noGrp="1" noChangeArrowheads="1"/>
          </p:cNvSpPr>
          <p:nvPr>
            <p:ph idx="1"/>
          </p:nvPr>
        </p:nvSpPr>
        <p:spPr>
          <a:xfrm>
            <a:off x="772702" y="2214429"/>
            <a:ext cx="10515600" cy="4299582"/>
          </a:xfrm>
        </p:spPr>
        <p:txBody>
          <a:bodyPr>
            <a:normAutofit fontScale="92500" lnSpcReduction="10000"/>
          </a:bodyPr>
          <a:lstStyle/>
          <a:p>
            <a:pPr eaLnBrk="1" hangingPunct="1">
              <a:lnSpc>
                <a:spcPct val="90000"/>
              </a:lnSpc>
            </a:pPr>
            <a:endParaRPr lang="en-US" altLang="en-US" sz="2000" dirty="0" smtClean="0"/>
          </a:p>
          <a:p>
            <a:pPr eaLnBrk="1" hangingPunct="1">
              <a:lnSpc>
                <a:spcPct val="90000"/>
              </a:lnSpc>
            </a:pPr>
            <a:r>
              <a:rPr lang="en-US" altLang="en-US" sz="2000" dirty="0" smtClean="0"/>
              <a:t>During </a:t>
            </a:r>
            <a:r>
              <a:rPr lang="en-US" altLang="en-US" sz="2000" dirty="0"/>
              <a:t>exercise, metabolic heat production </a:t>
            </a:r>
            <a:r>
              <a:rPr lang="en-US" altLang="en-US" sz="2000" dirty="0" smtClean="0"/>
              <a:t>increases in </a:t>
            </a:r>
            <a:r>
              <a:rPr lang="en-US" altLang="en-US" sz="2000" dirty="0"/>
              <a:t>active muscles…</a:t>
            </a:r>
          </a:p>
          <a:p>
            <a:pPr eaLnBrk="1" hangingPunct="1">
              <a:lnSpc>
                <a:spcPct val="90000"/>
              </a:lnSpc>
            </a:pPr>
            <a:endParaRPr lang="en-US" altLang="en-US" sz="2000" dirty="0"/>
          </a:p>
          <a:p>
            <a:pPr eaLnBrk="1" hangingPunct="1">
              <a:lnSpc>
                <a:spcPct val="90000"/>
              </a:lnSpc>
            </a:pPr>
            <a:r>
              <a:rPr lang="en-US" altLang="en-US" sz="2000" dirty="0" smtClean="0"/>
              <a:t>Up to 1 </a:t>
            </a:r>
            <a:r>
              <a:rPr lang="en-US" altLang="en-US" sz="2000" dirty="0"/>
              <a:t>C every 5-8 minutes</a:t>
            </a:r>
            <a:r>
              <a:rPr lang="en-US" altLang="en-US" sz="2000" dirty="0" smtClean="0"/>
              <a:t>…</a:t>
            </a:r>
          </a:p>
          <a:p>
            <a:pPr eaLnBrk="1" hangingPunct="1">
              <a:lnSpc>
                <a:spcPct val="90000"/>
              </a:lnSpc>
            </a:pPr>
            <a:endParaRPr lang="en-US" altLang="en-US" sz="2000" dirty="0"/>
          </a:p>
          <a:p>
            <a:pPr eaLnBrk="1" hangingPunct="1">
              <a:lnSpc>
                <a:spcPct val="90000"/>
              </a:lnSpc>
            </a:pPr>
            <a:r>
              <a:rPr lang="en-US" altLang="en-US" sz="2000" dirty="0" smtClean="0"/>
              <a:t>Must dissipate this excess heat to continue</a:t>
            </a:r>
          </a:p>
          <a:p>
            <a:pPr eaLnBrk="1" hangingPunct="1">
              <a:lnSpc>
                <a:spcPct val="90000"/>
              </a:lnSpc>
            </a:pPr>
            <a:endParaRPr lang="en-US" altLang="en-US" sz="2000" dirty="0"/>
          </a:p>
          <a:p>
            <a:pPr eaLnBrk="1" hangingPunct="1">
              <a:lnSpc>
                <a:spcPct val="90000"/>
              </a:lnSpc>
            </a:pPr>
            <a:r>
              <a:rPr lang="en-US" altLang="en-US" sz="2000" dirty="0" smtClean="0"/>
              <a:t>We have an amazing mechanism for that…called sweat!</a:t>
            </a:r>
            <a:endParaRPr lang="en-US" altLang="en-US" sz="2000" dirty="0"/>
          </a:p>
          <a:p>
            <a:pPr eaLnBrk="1" hangingPunct="1">
              <a:lnSpc>
                <a:spcPct val="90000"/>
              </a:lnSpc>
            </a:pPr>
            <a:endParaRPr lang="en-US" altLang="en-US" sz="2000" dirty="0"/>
          </a:p>
          <a:p>
            <a:pPr eaLnBrk="1" hangingPunct="1">
              <a:lnSpc>
                <a:spcPct val="90000"/>
              </a:lnSpc>
            </a:pPr>
            <a:r>
              <a:rPr lang="en-US" altLang="en-US" sz="2000" dirty="0"/>
              <a:t>Thus sweating is essential </a:t>
            </a:r>
            <a:r>
              <a:rPr lang="en-US" altLang="en-US" sz="2000" dirty="0" smtClean="0"/>
              <a:t>BUT </a:t>
            </a:r>
            <a:r>
              <a:rPr lang="en-US" altLang="en-US" sz="2000" dirty="0"/>
              <a:t>sweating requires fluid</a:t>
            </a:r>
            <a:r>
              <a:rPr lang="en-US" altLang="en-US" sz="2000" dirty="0" smtClean="0"/>
              <a:t>!</a:t>
            </a:r>
          </a:p>
          <a:p>
            <a:pPr eaLnBrk="1" hangingPunct="1">
              <a:lnSpc>
                <a:spcPct val="90000"/>
              </a:lnSpc>
            </a:pPr>
            <a:endParaRPr lang="en-US" altLang="en-US" sz="2000" dirty="0"/>
          </a:p>
          <a:p>
            <a:pPr eaLnBrk="1" hangingPunct="1">
              <a:lnSpc>
                <a:spcPct val="90000"/>
              </a:lnSpc>
            </a:pPr>
            <a:r>
              <a:rPr lang="en-US" altLang="en-US" sz="2000" dirty="0" smtClean="0"/>
              <a:t>And thus…our discussion continues!</a:t>
            </a:r>
          </a:p>
          <a:p>
            <a:pPr eaLnBrk="1" hangingPunct="1">
              <a:lnSpc>
                <a:spcPct val="90000"/>
              </a:lnSpc>
            </a:pPr>
            <a:endParaRPr lang="en-US" altLang="en-US" sz="2000" dirty="0"/>
          </a:p>
        </p:txBody>
      </p:sp>
      <p:pic>
        <p:nvPicPr>
          <p:cNvPr id="4" name="Picture 2" descr="Inebriated / Pictogram / Free / Illu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16" y="3344090"/>
            <a:ext cx="3541784" cy="2479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84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wheel(1)">
                                      <p:cBhvr>
                                        <p:cTn id="7" dur="20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8675">
                                            <p:txEl>
                                              <p:pRg st="3" end="3"/>
                                            </p:txEl>
                                          </p:spTgt>
                                        </p:tgtEl>
                                        <p:attrNameLst>
                                          <p:attrName>style.visibility</p:attrName>
                                        </p:attrNameLst>
                                      </p:cBhvr>
                                      <p:to>
                                        <p:strVal val="visible"/>
                                      </p:to>
                                    </p:set>
                                    <p:animEffect transition="in" filter="wheel(1)">
                                      <p:cBhvr>
                                        <p:cTn id="12" dur="2000"/>
                                        <p:tgtEl>
                                          <p:spTgt spid="286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8675">
                                            <p:txEl>
                                              <p:pRg st="5" end="5"/>
                                            </p:txEl>
                                          </p:spTgt>
                                        </p:tgtEl>
                                        <p:attrNameLst>
                                          <p:attrName>style.visibility</p:attrName>
                                        </p:attrNameLst>
                                      </p:cBhvr>
                                      <p:to>
                                        <p:strVal val="visible"/>
                                      </p:to>
                                    </p:set>
                                    <p:animEffect transition="in" filter="wheel(1)">
                                      <p:cBhvr>
                                        <p:cTn id="17" dur="2000"/>
                                        <p:tgtEl>
                                          <p:spTgt spid="2867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8675">
                                            <p:txEl>
                                              <p:pRg st="7" end="7"/>
                                            </p:txEl>
                                          </p:spTgt>
                                        </p:tgtEl>
                                        <p:attrNameLst>
                                          <p:attrName>style.visibility</p:attrName>
                                        </p:attrNameLst>
                                      </p:cBhvr>
                                      <p:to>
                                        <p:strVal val="visible"/>
                                      </p:to>
                                    </p:set>
                                    <p:animEffect transition="in" filter="wheel(1)">
                                      <p:cBhvr>
                                        <p:cTn id="22" dur="2000"/>
                                        <p:tgtEl>
                                          <p:spTgt spid="2867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8675">
                                            <p:txEl>
                                              <p:pRg st="9" end="9"/>
                                            </p:txEl>
                                          </p:spTgt>
                                        </p:tgtEl>
                                        <p:attrNameLst>
                                          <p:attrName>style.visibility</p:attrName>
                                        </p:attrNameLst>
                                      </p:cBhvr>
                                      <p:to>
                                        <p:strVal val="visible"/>
                                      </p:to>
                                    </p:set>
                                    <p:animEffect transition="in" filter="wheel(1)">
                                      <p:cBhvr>
                                        <p:cTn id="27" dur="2000"/>
                                        <p:tgtEl>
                                          <p:spTgt spid="28675">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8675">
                                            <p:txEl>
                                              <p:pRg st="11" end="11"/>
                                            </p:txEl>
                                          </p:spTgt>
                                        </p:tgtEl>
                                        <p:attrNameLst>
                                          <p:attrName>style.visibility</p:attrName>
                                        </p:attrNameLst>
                                      </p:cBhvr>
                                      <p:to>
                                        <p:strVal val="visible"/>
                                      </p:to>
                                    </p:set>
                                    <p:animEffect transition="in" filter="wheel(1)">
                                      <p:cBhvr>
                                        <p:cTn id="32" dur="2000"/>
                                        <p:tgtEl>
                                          <p:spTgt spid="286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736</Words>
  <Application>Microsoft Office PowerPoint</Application>
  <PresentationFormat>Widescreen</PresentationFormat>
  <Paragraphs>173</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AlternateGotNo3DOT</vt:lpstr>
      <vt:lpstr>Arial</vt:lpstr>
      <vt:lpstr>Arial Narrow</vt:lpstr>
      <vt:lpstr>Calibri</vt:lpstr>
      <vt:lpstr>Fira Sans</vt:lpstr>
      <vt:lpstr>Office Theme</vt:lpstr>
      <vt:lpstr>PowerPoint Presentation</vt:lpstr>
      <vt:lpstr>What is real?</vt:lpstr>
      <vt:lpstr>Why does any of this matter?</vt:lpstr>
      <vt:lpstr>~110 years ago</vt:lpstr>
      <vt:lpstr>~60 years ago</vt:lpstr>
      <vt:lpstr>~20 years ago</vt:lpstr>
      <vt:lpstr>~10 years ago</vt:lpstr>
      <vt:lpstr>“SPORTS DRINK”</vt:lpstr>
      <vt:lpstr>Most basic Physiology</vt:lpstr>
      <vt:lpstr>Applied Hydration</vt:lpstr>
      <vt:lpstr>Are you Hydrated to Start?</vt:lpstr>
      <vt:lpstr>PowerPoint Presentation</vt:lpstr>
      <vt:lpstr>PowerPoint Presentation</vt:lpstr>
      <vt:lpstr>RESULTS</vt:lpstr>
      <vt:lpstr>How Much Do you Lose?</vt:lpstr>
      <vt:lpstr>Simple Strategy</vt:lpstr>
      <vt:lpstr>Which means</vt:lpstr>
      <vt:lpstr>What Do you Lose?</vt:lpstr>
      <vt:lpstr>Human sweat</vt:lpstr>
      <vt:lpstr>A little more on “cramps”</vt:lpstr>
      <vt:lpstr>Exercise associated Hyponatremia</vt:lpstr>
      <vt:lpstr>what are my options to drink?</vt:lpstr>
      <vt:lpstr>Homebrew hydration options</vt:lpstr>
      <vt:lpstr>As Hydration Evolves</vt:lpstr>
      <vt:lpstr>In case you missed it – Q &amp; A</vt:lpstr>
      <vt:lpstr>Questions?</vt:lpstr>
      <vt:lpstr>Hydration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Kendra Smith</dc:creator>
  <cp:lastModifiedBy>Korzun, Adam</cp:lastModifiedBy>
  <cp:revision>61</cp:revision>
  <dcterms:created xsi:type="dcterms:W3CDTF">2016-11-07T18:20:10Z</dcterms:created>
  <dcterms:modified xsi:type="dcterms:W3CDTF">2018-01-25T15:04:50Z</dcterms:modified>
</cp:coreProperties>
</file>